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26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4CF7155-FACB-449C-B6E9-A9A19A274409}" type="datetimeFigureOut">
              <a:rPr lang="fa-IR" smtClean="0"/>
              <a:pPr/>
              <a:t>07/27/1435</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F42DEE2-8797-4C64-A831-8CCCFFACA8B1}" type="slidenum">
              <a:rPr lang="fa-IR" smtClean="0"/>
              <a:pPr/>
              <a:t>‹#›</a:t>
            </a:fld>
            <a:endParaRPr lang="fa-IR"/>
          </a:p>
        </p:txBody>
      </p:sp>
    </p:spTree>
    <p:extLst>
      <p:ext uri="{BB962C8B-B14F-4D97-AF65-F5344CB8AC3E}">
        <p14:creationId xmlns:p14="http://schemas.microsoft.com/office/powerpoint/2010/main" xmlns="" val="48812098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fa-IR" altLang="en-US"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1F69D847-E3E2-4631-9B44-CC81B2F447B8}" type="slidenum">
              <a:rPr lang="fa-IR" altLang="en-US">
                <a:solidFill>
                  <a:prstClr val="black"/>
                </a:solidFill>
              </a:rPr>
              <a:pPr eaLnBrk="1" hangingPunct="1"/>
              <a:t>2</a:t>
            </a:fld>
            <a:endParaRPr lang="fa-IR" altLang="en-US">
              <a:solidFill>
                <a:prstClr val="black"/>
              </a:solidFill>
            </a:endParaRPr>
          </a:p>
        </p:txBody>
      </p:sp>
      <p:sp>
        <p:nvSpPr>
          <p:cNvPr id="24581" name="Footer Placeholder 4"/>
          <p:cNvSpPr>
            <a:spLocks noGrp="1"/>
          </p:cNvSpPr>
          <p:nvPr>
            <p:ph type="ftr" sz="quarter" idx="4"/>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r>
              <a:rPr lang="fa-IR" altLang="en-US">
                <a:solidFill>
                  <a:prstClr val="black"/>
                </a:solidFill>
              </a:rPr>
              <a:t>دبيرخانه هم انديشي تخصصي صاحبنظران درمان كشور</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 Id="rId4" Type="http://schemas.openxmlformats.org/officeDocument/2006/relationships/image" Target="../media/image3.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defRPr/>
            </a:pPr>
            <a:endParaRPr lang="en-US">
              <a:solidFill>
                <a:prstClr val="white"/>
              </a:solidFill>
            </a:endParaRPr>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r" rtl="1">
                <a:defRPr/>
              </a:pPr>
              <a:endParaRPr lang="en-US">
                <a:solidFill>
                  <a:prstClr val="black"/>
                </a:solidFill>
                <a:cs typeface="Arial" charset="0"/>
              </a:endParaRPr>
            </a:p>
          </p:txBody>
        </p:sp>
        <p:sp>
          <p:nvSpPr>
            <p:cNvPr id="7" name="Freeform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w="9525" cap="flat" cmpd="sng" algn="ctr">
              <a:noFill/>
              <a:prstDash val="solid"/>
              <a:round/>
              <a:headEnd type="none" w="med" len="med"/>
              <a:tailEnd type="none" w="med" len="med"/>
            </a:ln>
          </p:spPr>
          <p:txBody>
            <a:bodyPr/>
            <a:lstStyle/>
            <a:p>
              <a:pPr algn="r" rtl="1" fontAlgn="base">
                <a:spcBef>
                  <a:spcPct val="0"/>
                </a:spcBef>
                <a:spcAft>
                  <a:spcPct val="0"/>
                </a:spcAft>
                <a:defRPr/>
              </a:pPr>
              <a:endParaRPr lang="en-US">
                <a:solidFill>
                  <a:prstClr val="black"/>
                </a:solidFill>
                <a:latin typeface="Arial" charset="0"/>
                <a:cs typeface="Arial" charset="0"/>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defRPr/>
              </a:pPr>
              <a:endParaRPr lang="en-US">
                <a:solidFill>
                  <a:prstClr val="white"/>
                </a:solidFill>
              </a:endParaRPr>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pic>
        <p:nvPicPr>
          <p:cNvPr id="11" name="Picture 6" descr="C:\Users\mirzaei\Desktop\iran.jp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7735888" y="63500"/>
            <a:ext cx="1300162" cy="1133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2" name="Picture 6" descr="C:\Users\mirzaei\Desktop\معاونت درمان.jpg"/>
          <p:cNvPicPr>
            <a:picLocks noChangeAspect="1" noChangeArrowheads="1"/>
          </p:cNvPicPr>
          <p:nvPr userDrawn="1"/>
        </p:nvPicPr>
        <p:blipFill>
          <a:blip r:embed="rId4" cstate="print">
            <a:extLst>
              <a:ext uri="{28A0092B-C50C-407E-A947-70E740481C1C}">
                <a14:useLocalDpi xmlns:a14="http://schemas.microsoft.com/office/drawing/2010/main" xmlns="" val="0"/>
              </a:ext>
            </a:extLst>
          </a:blip>
          <a:srcRect/>
          <a:stretch>
            <a:fillRect/>
          </a:stretch>
        </p:blipFill>
        <p:spPr bwMode="auto">
          <a:xfrm>
            <a:off x="68263" y="63500"/>
            <a:ext cx="827087" cy="1133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Title 8"/>
          <p:cNvSpPr>
            <a:spLocks noGrp="1"/>
          </p:cNvSpPr>
          <p:nvPr>
            <p:ph type="ctrTitle"/>
          </p:nvPr>
        </p:nvSpPr>
        <p:spPr>
          <a:xfrm>
            <a:off x="685800" y="1752601"/>
            <a:ext cx="7772400" cy="1829761"/>
          </a:xfrm>
        </p:spPr>
        <p:txBody>
          <a:bodyPr anchor="b"/>
          <a:lstStyle>
            <a:lvl1pPr algn="ctr">
              <a:defRPr sz="4800" b="1">
                <a:solidFill>
                  <a:schemeClr val="tx2"/>
                </a:solidFill>
                <a:effectLst>
                  <a:outerShdw blurRad="31750" dist="25400" dir="5400000" algn="tl" rotWithShape="0">
                    <a:srgbClr val="000000">
                      <a:alpha val="25000"/>
                    </a:srgbClr>
                  </a:outerShdw>
                </a:effectLst>
                <a:cs typeface="B Titr" panose="00000700000000000000" pitchFamily="2" charset="-78"/>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cs typeface="B Nazanin" panose="00000400000000000000" pitchFamily="2" charset="-78"/>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
        <p:nvSpPr>
          <p:cNvPr id="13" name="Slide Number Placeholder 26"/>
          <p:cNvSpPr>
            <a:spLocks noGrp="1"/>
          </p:cNvSpPr>
          <p:nvPr>
            <p:ph type="sldNum" sz="quarter" idx="10"/>
          </p:nvPr>
        </p:nvSpPr>
        <p:spPr/>
        <p:txBody>
          <a:bodyPr/>
          <a:lstStyle>
            <a:lvl1pPr>
              <a:defRPr>
                <a:solidFill>
                  <a:srgbClr val="FFFFFF"/>
                </a:solidFill>
              </a:defRPr>
            </a:lvl1pPr>
            <a:extLst/>
          </a:lstStyle>
          <a:p>
            <a:pPr>
              <a:defRPr/>
            </a:pPr>
            <a:fld id="{B2C6FBAD-0795-4F62-BCC9-416D07582D28}" type="slidenum">
              <a:rPr lang="fa-IR"/>
              <a:pPr>
                <a:defRPr/>
              </a:pPr>
              <a:t>‹#›</a:t>
            </a:fld>
            <a:endParaRPr lang="fa-IR"/>
          </a:p>
        </p:txBody>
      </p:sp>
    </p:spTree>
    <p:extLst>
      <p:ext uri="{BB962C8B-B14F-4D97-AF65-F5344CB8AC3E}">
        <p14:creationId xmlns:p14="http://schemas.microsoft.com/office/powerpoint/2010/main" xmlns="" val="32627284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365125" indent="-255588" algn="just">
              <a:buFont typeface="Wingdings" panose="05000000000000000000" pitchFamily="2" charset="2"/>
              <a:buChar char="ü"/>
              <a:defRPr>
                <a:cs typeface="B Nazanin" panose="00000400000000000000" pitchFamily="2" charset="-78"/>
              </a:defRPr>
            </a:lvl1pPr>
            <a:lvl2pPr marL="620713" indent="-228600" algn="just">
              <a:buFont typeface="Wingdings" panose="05000000000000000000" pitchFamily="2" charset="2"/>
              <a:buChar char="ü"/>
              <a:defRPr>
                <a:cs typeface="B Nazanin" panose="00000400000000000000" pitchFamily="2" charset="-78"/>
              </a:defRPr>
            </a:lvl2pPr>
            <a:lvl3pPr marL="858838" indent="-228600" algn="just">
              <a:buFont typeface="Wingdings" panose="05000000000000000000" pitchFamily="2" charset="2"/>
              <a:buChar char="ü"/>
              <a:defRPr>
                <a:cs typeface="B Nazanin" panose="00000400000000000000" pitchFamily="2" charset="-78"/>
              </a:defRPr>
            </a:lvl3pPr>
            <a:lvl4pPr marL="1143000" indent="-228600" algn="just">
              <a:buFont typeface="Wingdings" panose="05000000000000000000" pitchFamily="2" charset="2"/>
              <a:buChar char="ü"/>
              <a:defRPr>
                <a:cs typeface="B Nazanin" panose="00000400000000000000" pitchFamily="2" charset="-78"/>
              </a:defRPr>
            </a:lvl4pPr>
            <a:lvl5pPr marL="1371600" indent="-228600" algn="just">
              <a:buFont typeface="Wingdings" panose="05000000000000000000" pitchFamily="2" charset="2"/>
              <a:buChar char="ü"/>
              <a:defRPr>
                <a:cs typeface="B Nazanin" panose="00000400000000000000" pitchFamily="2" charset="-78"/>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lvl1pPr algn="ctr">
              <a:defRPr>
                <a:cs typeface="B Titr" panose="00000700000000000000" pitchFamily="2" charset="-78"/>
              </a:defRPr>
            </a:lvl1pPr>
            <a:extLst/>
          </a:lstStyle>
          <a:p>
            <a:r>
              <a:rPr lang="en-US" smtClean="0"/>
              <a:t>Click to edit Master title style</a:t>
            </a:r>
            <a:endParaRPr lang="en-US"/>
          </a:p>
        </p:txBody>
      </p:sp>
      <p:sp>
        <p:nvSpPr>
          <p:cNvPr id="4" name="Slide Number Placeholder 17"/>
          <p:cNvSpPr>
            <a:spLocks noGrp="1"/>
          </p:cNvSpPr>
          <p:nvPr>
            <p:ph type="sldNum" sz="quarter" idx="10"/>
          </p:nvPr>
        </p:nvSpPr>
        <p:spPr/>
        <p:txBody>
          <a:bodyPr/>
          <a:lstStyle>
            <a:lvl1pPr>
              <a:defRPr/>
            </a:lvl1pPr>
          </a:lstStyle>
          <a:p>
            <a:pPr>
              <a:defRPr/>
            </a:pPr>
            <a:fld id="{D3F82D35-16D5-4AF2-8FDF-FEFB3781AAC2}"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xmlns="" val="3076342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a:defRPr/>
            </a:pPr>
            <a:endParaRPr lang="en-US">
              <a:solidFill>
                <a:prstClr val="white"/>
              </a:solidFill>
            </a:endParaRPr>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a:defRPr/>
            </a:pPr>
            <a:endParaRPr lang="en-US">
              <a:solidFill>
                <a:prstClr val="white"/>
              </a:solidFill>
            </a:endParaRPr>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Slide Number Placeholder 5"/>
          <p:cNvSpPr>
            <a:spLocks noGrp="1"/>
          </p:cNvSpPr>
          <p:nvPr>
            <p:ph type="sldNum" sz="quarter" idx="10"/>
          </p:nvPr>
        </p:nvSpPr>
        <p:spPr/>
        <p:txBody>
          <a:bodyPr/>
          <a:lstStyle>
            <a:lvl1pPr>
              <a:defRPr/>
            </a:lvl1pPr>
            <a:extLst/>
          </a:lstStyle>
          <a:p>
            <a:pPr>
              <a:defRPr/>
            </a:pPr>
            <a:fld id="{88063E94-8BD1-43CE-A23D-A6DBC830BEC1}" type="slidenum">
              <a:rPr lang="fa-IR">
                <a:solidFill>
                  <a:prstClr val="white"/>
                </a:solidFill>
              </a:rPr>
              <a:pPr>
                <a:defRPr/>
              </a:pPr>
              <a:t>‹#›</a:t>
            </a:fld>
            <a:endParaRPr lang="fa-IR">
              <a:solidFill>
                <a:prstClr val="white"/>
              </a:solidFill>
            </a:endParaRPr>
          </a:p>
        </p:txBody>
      </p:sp>
    </p:spTree>
    <p:extLst>
      <p:ext uri="{BB962C8B-B14F-4D97-AF65-F5344CB8AC3E}">
        <p14:creationId xmlns:p14="http://schemas.microsoft.com/office/powerpoint/2010/main" xmlns="" val="3031884891"/>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Slide Number Placeholder 6"/>
          <p:cNvSpPr>
            <a:spLocks noGrp="1"/>
          </p:cNvSpPr>
          <p:nvPr>
            <p:ph type="sldNum" sz="quarter" idx="10"/>
          </p:nvPr>
        </p:nvSpPr>
        <p:spPr/>
        <p:txBody>
          <a:bodyPr/>
          <a:lstStyle>
            <a:lvl1pPr>
              <a:defRPr/>
            </a:lvl1pPr>
            <a:extLst/>
          </a:lstStyle>
          <a:p>
            <a:pPr>
              <a:defRPr/>
            </a:pPr>
            <a:fld id="{B92F5977-4AD1-4CA8-BDE3-960B9312D49B}" type="slidenum">
              <a:rPr lang="fa-IR">
                <a:solidFill>
                  <a:prstClr val="white"/>
                </a:solidFill>
              </a:rPr>
              <a:pPr>
                <a:defRPr/>
              </a:pPr>
              <a:t>‹#›</a:t>
            </a:fld>
            <a:endParaRPr lang="fa-IR">
              <a:solidFill>
                <a:prstClr val="white"/>
              </a:solidFill>
            </a:endParaRPr>
          </a:p>
        </p:txBody>
      </p:sp>
    </p:spTree>
    <p:extLst>
      <p:ext uri="{BB962C8B-B14F-4D97-AF65-F5344CB8AC3E}">
        <p14:creationId xmlns:p14="http://schemas.microsoft.com/office/powerpoint/2010/main" xmlns="" val="555459394"/>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727825" y="6408738"/>
            <a:ext cx="1919288" cy="365125"/>
          </a:xfrm>
          <a:prstGeom prst="rect">
            <a:avLst/>
          </a:prstGeom>
        </p:spPr>
        <p:txBody>
          <a:bodyPr/>
          <a:lstStyle>
            <a:lvl1pPr>
              <a:defRPr>
                <a:latin typeface="Arial" charset="0"/>
                <a:cs typeface="Arial" charset="0"/>
              </a:defRPr>
            </a:lvl1pPr>
            <a:extLst/>
          </a:lstStyle>
          <a:p>
            <a:pPr algn="r" rtl="1" fontAlgn="base">
              <a:spcBef>
                <a:spcPct val="0"/>
              </a:spcBef>
              <a:spcAft>
                <a:spcPct val="0"/>
              </a:spcAft>
              <a:defRPr/>
            </a:pPr>
            <a:fld id="{5AB52D9D-4FD6-4AD3-B930-9A59232A0C00}" type="datetime8">
              <a:rPr lang="fa-IR">
                <a:solidFill>
                  <a:prstClr val="black"/>
                </a:solidFill>
              </a:rPr>
              <a:pPr algn="r" rtl="1" fontAlgn="base">
                <a:spcBef>
                  <a:spcPct val="0"/>
                </a:spcBef>
                <a:spcAft>
                  <a:spcPct val="0"/>
                </a:spcAft>
                <a:defRPr/>
              </a:pPr>
              <a:t>مه 26، 14</a:t>
            </a:fld>
            <a:endParaRPr lang="fa-IR">
              <a:solidFill>
                <a:prstClr val="black"/>
              </a:solidFill>
            </a:endParaRPr>
          </a:p>
        </p:txBody>
      </p:sp>
      <p:sp>
        <p:nvSpPr>
          <p:cNvPr id="8" name="Slide Number Placeholder 8"/>
          <p:cNvSpPr>
            <a:spLocks noGrp="1"/>
          </p:cNvSpPr>
          <p:nvPr>
            <p:ph type="sldNum" sz="quarter" idx="11"/>
          </p:nvPr>
        </p:nvSpPr>
        <p:spPr/>
        <p:txBody>
          <a:bodyPr/>
          <a:lstStyle>
            <a:lvl1pPr>
              <a:defRPr/>
            </a:lvl1pPr>
            <a:extLst/>
          </a:lstStyle>
          <a:p>
            <a:pPr>
              <a:defRPr/>
            </a:pPr>
            <a:fld id="{A697FB34-4C36-47D3-AE6C-275BF566357F}"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xmlns="" val="290856565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a:xfrm>
            <a:off x="6727825" y="6408738"/>
            <a:ext cx="1919288" cy="365125"/>
          </a:xfrm>
          <a:prstGeom prst="rect">
            <a:avLst/>
          </a:prstGeom>
        </p:spPr>
        <p:txBody>
          <a:bodyPr/>
          <a:lstStyle>
            <a:lvl1pPr>
              <a:defRPr>
                <a:latin typeface="Arial" charset="0"/>
                <a:cs typeface="Arial" charset="0"/>
              </a:defRPr>
            </a:lvl1pPr>
            <a:extLst/>
          </a:lstStyle>
          <a:p>
            <a:pPr algn="r" rtl="1" fontAlgn="base">
              <a:spcBef>
                <a:spcPct val="0"/>
              </a:spcBef>
              <a:spcAft>
                <a:spcPct val="0"/>
              </a:spcAft>
              <a:defRPr/>
            </a:pPr>
            <a:fld id="{B9A39FD8-E74A-4B1A-95FF-61ABEB6C243D}" type="datetime8">
              <a:rPr lang="fa-IR">
                <a:solidFill>
                  <a:prstClr val="white"/>
                </a:solidFill>
              </a:rPr>
              <a:pPr algn="r" rtl="1" fontAlgn="base">
                <a:spcBef>
                  <a:spcPct val="0"/>
                </a:spcBef>
                <a:spcAft>
                  <a:spcPct val="0"/>
                </a:spcAft>
                <a:defRPr/>
              </a:pPr>
              <a:t>مه 26، 14</a:t>
            </a:fld>
            <a:endParaRPr lang="fa-IR">
              <a:solidFill>
                <a:prstClr val="white"/>
              </a:solidFill>
            </a:endParaRPr>
          </a:p>
        </p:txBody>
      </p:sp>
      <p:sp>
        <p:nvSpPr>
          <p:cNvPr id="4" name="Footer Placeholder 3"/>
          <p:cNvSpPr>
            <a:spLocks noGrp="1"/>
          </p:cNvSpPr>
          <p:nvPr>
            <p:ph type="ftr" sz="quarter" idx="11"/>
          </p:nvPr>
        </p:nvSpPr>
        <p:spPr>
          <a:xfrm>
            <a:off x="4379913" y="6408738"/>
            <a:ext cx="2351087" cy="365125"/>
          </a:xfrm>
          <a:prstGeom prst="rect">
            <a:avLst/>
          </a:prstGeom>
        </p:spPr>
        <p:txBody>
          <a:bodyPr/>
          <a:lstStyle>
            <a:lvl1pPr>
              <a:defRPr>
                <a:latin typeface="Arial" charset="0"/>
                <a:cs typeface="Arial" charset="0"/>
              </a:defRPr>
            </a:lvl1pPr>
            <a:extLst/>
          </a:lstStyle>
          <a:p>
            <a:pPr algn="r" rtl="1" fontAlgn="base">
              <a:spcBef>
                <a:spcPct val="0"/>
              </a:spcBef>
              <a:spcAft>
                <a:spcPct val="0"/>
              </a:spcAft>
              <a:defRPr/>
            </a:pPr>
            <a:r>
              <a:rPr lang="fa-IR">
                <a:solidFill>
                  <a:prstClr val="white"/>
                </a:solidFill>
              </a:rPr>
              <a:t>دبيرخانه هم انديشي تخصصي صاحبنظران درمان كشور</a:t>
            </a:r>
          </a:p>
        </p:txBody>
      </p:sp>
      <p:sp>
        <p:nvSpPr>
          <p:cNvPr id="5" name="Slide Number Placeholder 4"/>
          <p:cNvSpPr>
            <a:spLocks noGrp="1"/>
          </p:cNvSpPr>
          <p:nvPr>
            <p:ph type="sldNum" sz="quarter" idx="12"/>
          </p:nvPr>
        </p:nvSpPr>
        <p:spPr/>
        <p:txBody>
          <a:bodyPr/>
          <a:lstStyle>
            <a:lvl1pPr>
              <a:defRPr/>
            </a:lvl1pPr>
            <a:extLst/>
          </a:lstStyle>
          <a:p>
            <a:pPr>
              <a:defRPr/>
            </a:pPr>
            <a:fld id="{B235F6DA-A9C5-4A0F-BEBD-FC84AFFF5D1D}" type="slidenum">
              <a:rPr lang="fa-IR">
                <a:solidFill>
                  <a:prstClr val="white"/>
                </a:solidFill>
              </a:rPr>
              <a:pPr>
                <a:defRPr/>
              </a:pPr>
              <a:t>‹#›</a:t>
            </a:fld>
            <a:endParaRPr lang="fa-IR">
              <a:solidFill>
                <a:prstClr val="white"/>
              </a:solidFill>
            </a:endParaRPr>
          </a:p>
        </p:txBody>
      </p:sp>
    </p:spTree>
    <p:extLst>
      <p:ext uri="{BB962C8B-B14F-4D97-AF65-F5344CB8AC3E}">
        <p14:creationId xmlns:p14="http://schemas.microsoft.com/office/powerpoint/2010/main" xmlns="" val="2507299746"/>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7"/>
          <p:cNvSpPr>
            <a:spLocks noGrp="1"/>
          </p:cNvSpPr>
          <p:nvPr>
            <p:ph type="sldNum" sz="quarter" idx="10"/>
          </p:nvPr>
        </p:nvSpPr>
        <p:spPr/>
        <p:txBody>
          <a:bodyPr/>
          <a:lstStyle>
            <a:lvl1pPr>
              <a:defRPr/>
            </a:lvl1pPr>
          </a:lstStyle>
          <a:p>
            <a:pPr>
              <a:defRPr/>
            </a:pPr>
            <a:fld id="{FA2AD7D1-63BD-4397-91F1-9608CCC9E452}"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xmlns="" val="19662617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6"/>
          <p:cNvSpPr>
            <a:spLocks noGrp="1"/>
          </p:cNvSpPr>
          <p:nvPr>
            <p:ph type="sldNum" sz="quarter" idx="10"/>
          </p:nvPr>
        </p:nvSpPr>
        <p:spPr/>
        <p:txBody>
          <a:bodyPr/>
          <a:lstStyle>
            <a:lvl1pPr>
              <a:defRPr/>
            </a:lvl1pPr>
            <a:extLst/>
          </a:lstStyle>
          <a:p>
            <a:pPr>
              <a:defRPr/>
            </a:pPr>
            <a:fld id="{CF959926-C1C3-4F2A-88EC-3394B5EB30EC}"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xmlns="" val="670874769"/>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r" rtl="1">
              <a:defRPr/>
            </a:pPr>
            <a:endParaRPr lang="en-US">
              <a:solidFill>
                <a:prstClr val="white"/>
              </a:solidFill>
              <a:cs typeface="Arial" charset="0"/>
            </a:endParaRPr>
          </a:p>
        </p:txBody>
      </p:sp>
      <p:sp>
        <p:nvSpPr>
          <p:cNvPr id="6" name="Freeform 15"/>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w="9525" cap="flat" cmpd="sng" algn="ctr">
            <a:noFill/>
            <a:prstDash val="solid"/>
            <a:round/>
            <a:headEnd type="none" w="med" len="med"/>
            <a:tailEnd type="none" w="med" len="med"/>
          </a:ln>
        </p:spPr>
        <p:txBody>
          <a:bodyPr/>
          <a:lstStyle/>
          <a:p>
            <a:pPr algn="r" rtl="1" fontAlgn="base">
              <a:spcBef>
                <a:spcPct val="0"/>
              </a:spcBef>
              <a:spcAft>
                <a:spcPct val="0"/>
              </a:spcAft>
              <a:defRPr/>
            </a:pPr>
            <a:endParaRPr lang="en-US">
              <a:solidFill>
                <a:prstClr val="white"/>
              </a:solidFill>
              <a:latin typeface="Arial" charset="0"/>
              <a:cs typeface="Arial" charset="0"/>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defRPr/>
            </a:pPr>
            <a:endParaRPr lang="en-US">
              <a:solidFill>
                <a:prstClr val="white"/>
              </a:solidFill>
            </a:endParaRPr>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a:defRPr/>
            </a:pPr>
            <a:endParaRPr lang="en-US">
              <a:solidFill>
                <a:prstClr val="white"/>
              </a:solidFill>
            </a:endParaRPr>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rtl="1">
              <a:defRPr/>
            </a:pPr>
            <a:endParaRPr lang="en-US">
              <a:solidFill>
                <a:prstClr val="white"/>
              </a:solidFill>
            </a:endParaRPr>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Slide Number Placeholder 6"/>
          <p:cNvSpPr>
            <a:spLocks noGrp="1"/>
          </p:cNvSpPr>
          <p:nvPr>
            <p:ph type="sldNum" sz="quarter" idx="10"/>
          </p:nvPr>
        </p:nvSpPr>
        <p:spPr/>
        <p:txBody>
          <a:bodyPr/>
          <a:lstStyle>
            <a:lvl1pPr>
              <a:defRPr>
                <a:solidFill>
                  <a:schemeClr val="tx1"/>
                </a:solidFill>
              </a:defRPr>
            </a:lvl1pPr>
            <a:extLst/>
          </a:lstStyle>
          <a:p>
            <a:pPr>
              <a:defRPr/>
            </a:pPr>
            <a:fld id="{8AA63529-1ACD-4144-B321-B031DFB44ED6}" type="slidenum">
              <a:rPr lang="fa-IR">
                <a:solidFill>
                  <a:prstClr val="white"/>
                </a:solidFill>
              </a:rPr>
              <a:pPr>
                <a:defRPr/>
              </a:pPr>
              <a:t>‹#›</a:t>
            </a:fld>
            <a:endParaRPr lang="fa-IR">
              <a:solidFill>
                <a:prstClr val="white"/>
              </a:solidFill>
            </a:endParaRPr>
          </a:p>
        </p:txBody>
      </p:sp>
    </p:spTree>
    <p:extLst>
      <p:ext uri="{BB962C8B-B14F-4D97-AF65-F5344CB8AC3E}">
        <p14:creationId xmlns:p14="http://schemas.microsoft.com/office/powerpoint/2010/main" xmlns="" val="3131888373"/>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17"/>
          <p:cNvSpPr>
            <a:spLocks noGrp="1"/>
          </p:cNvSpPr>
          <p:nvPr>
            <p:ph type="sldNum" sz="quarter" idx="10"/>
          </p:nvPr>
        </p:nvSpPr>
        <p:spPr/>
        <p:txBody>
          <a:bodyPr/>
          <a:lstStyle>
            <a:lvl1pPr>
              <a:defRPr/>
            </a:lvl1pPr>
          </a:lstStyle>
          <a:p>
            <a:pPr>
              <a:defRPr/>
            </a:pPr>
            <a:fld id="{3F5CBA21-BB82-4E64-BABB-7FF60ED3C50A}"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xmlns="" val="11565255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17"/>
          <p:cNvSpPr>
            <a:spLocks noGrp="1"/>
          </p:cNvSpPr>
          <p:nvPr>
            <p:ph type="sldNum" sz="quarter" idx="10"/>
          </p:nvPr>
        </p:nvSpPr>
        <p:spPr/>
        <p:txBody>
          <a:bodyPr/>
          <a:lstStyle>
            <a:lvl1pPr>
              <a:defRPr/>
            </a:lvl1pPr>
          </a:lstStyle>
          <a:p>
            <a:pPr>
              <a:defRPr/>
            </a:pPr>
            <a:fld id="{DE3603DE-E4C1-497D-A89E-2EE1AA037301}" type="slidenum">
              <a:rPr lang="fa-IR">
                <a:solidFill>
                  <a:prstClr val="black"/>
                </a:solidFill>
              </a:rPr>
              <a:pPr>
                <a:defRPr/>
              </a:pPr>
              <a:t>‹#›</a:t>
            </a:fld>
            <a:endParaRPr lang="fa-IR">
              <a:solidFill>
                <a:prstClr val="black"/>
              </a:solidFill>
            </a:endParaRPr>
          </a:p>
        </p:txBody>
      </p:sp>
    </p:spTree>
    <p:extLst>
      <p:ext uri="{BB962C8B-B14F-4D97-AF65-F5344CB8AC3E}">
        <p14:creationId xmlns:p14="http://schemas.microsoft.com/office/powerpoint/2010/main" xmlns="" val="2367468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lgn="r" rtl="1">
              <a:defRPr/>
            </a:pPr>
            <a:endParaRPr lang="en-US">
              <a:solidFill>
                <a:prstClr val="black"/>
              </a:solidFill>
              <a:cs typeface="Arial" charset="0"/>
            </a:endParaRPr>
          </a:p>
        </p:txBody>
      </p:sp>
      <p:sp>
        <p:nvSpPr>
          <p:cNvPr id="1027" name="Freeform 11"/>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w="9525" cap="flat" cmpd="sng" algn="ctr">
            <a:noFill/>
            <a:prstDash val="solid"/>
            <a:round/>
            <a:headEnd type="none" w="med" len="med"/>
            <a:tailEnd type="none" w="med" len="med"/>
          </a:ln>
        </p:spPr>
        <p:txBody>
          <a:bodyPr/>
          <a:lstStyle/>
          <a:p>
            <a:pPr algn="r" rtl="1" fontAlgn="base">
              <a:spcBef>
                <a:spcPct val="0"/>
              </a:spcBef>
              <a:spcAft>
                <a:spcPct val="0"/>
              </a:spcAft>
              <a:defRPr/>
            </a:pPr>
            <a:endParaRPr lang="en-US">
              <a:solidFill>
                <a:prstClr val="black"/>
              </a:solidFill>
              <a:latin typeface="Arial" charset="0"/>
              <a:cs typeface="Arial" charset="0"/>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rtl="1">
              <a:defRPr/>
            </a:pPr>
            <a:endParaRPr lang="en-US">
              <a:solidFill>
                <a:prstClr val="white"/>
              </a:solidFill>
            </a:endParaRPr>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rtl="1">
              <a:defRPr/>
            </a:pPr>
            <a:fld id="{ADAB6BA1-FDB1-4B77-8B90-0DF8A2EFB30C}" type="slidenum">
              <a:rPr lang="fa-IR">
                <a:solidFill>
                  <a:prstClr val="black"/>
                </a:solidFill>
              </a:rPr>
              <a:pPr rtl="1">
                <a:defRPr/>
              </a:pPr>
              <a:t>‹#›</a:t>
            </a:fld>
            <a:endParaRPr lang="fa-IR">
              <a:solidFill>
                <a:prstClr val="black"/>
              </a:solidFill>
            </a:endParaRPr>
          </a:p>
        </p:txBody>
      </p:sp>
      <p:pic>
        <p:nvPicPr>
          <p:cNvPr id="1035" name="Picture 6" descr="C:\Users\mirzaei\Desktop\iran.jpg"/>
          <p:cNvPicPr>
            <a:picLocks noChangeAspect="1" noChangeArrowheads="1"/>
          </p:cNvPicPr>
          <p:nvPr userDrawn="1"/>
        </p:nvPicPr>
        <p:blipFill>
          <a:blip r:embed="rId14" cstate="print">
            <a:extLst>
              <a:ext uri="{28A0092B-C50C-407E-A947-70E740481C1C}">
                <a14:useLocalDpi xmlns:a14="http://schemas.microsoft.com/office/drawing/2010/main" xmlns="" val="0"/>
              </a:ext>
            </a:extLst>
          </a:blip>
          <a:srcRect/>
          <a:stretch>
            <a:fillRect/>
          </a:stretch>
        </p:blipFill>
        <p:spPr bwMode="auto">
          <a:xfrm>
            <a:off x="7812088" y="61913"/>
            <a:ext cx="1301750" cy="1135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6" name="Picture 6" descr="C:\Users\mirzaei\Desktop\معاونت درمان.jpg"/>
          <p:cNvPicPr>
            <a:picLocks noChangeAspect="1" noChangeArrowheads="1"/>
          </p:cNvPicPr>
          <p:nvPr userDrawn="1"/>
        </p:nvPicPr>
        <p:blipFill>
          <a:blip r:embed="rId15" cstate="print">
            <a:extLst>
              <a:ext uri="{28A0092B-C50C-407E-A947-70E740481C1C}">
                <a14:useLocalDpi xmlns:a14="http://schemas.microsoft.com/office/drawing/2010/main" xmlns="" val="0"/>
              </a:ext>
            </a:extLst>
          </a:blip>
          <a:srcRect/>
          <a:stretch>
            <a:fillRect/>
          </a:stretch>
        </p:blipFill>
        <p:spPr bwMode="auto">
          <a:xfrm>
            <a:off x="95250" y="95250"/>
            <a:ext cx="804863" cy="1101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5578308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ctr" rtl="1"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B Titr" panose="00000700000000000000" pitchFamily="2" charset="-78"/>
        </a:defRPr>
      </a:lvl1pPr>
      <a:lvl2pPr algn="ctr" rtl="1" eaLnBrk="0" fontAlgn="base" hangingPunct="0">
        <a:spcBef>
          <a:spcPct val="0"/>
        </a:spcBef>
        <a:spcAft>
          <a:spcPct val="0"/>
        </a:spcAft>
        <a:defRPr sz="4100" b="1">
          <a:solidFill>
            <a:schemeClr val="tx2"/>
          </a:solidFill>
          <a:latin typeface="Lucida Sans Unicode" pitchFamily="34" charset="0"/>
          <a:cs typeface="B Titr" pitchFamily="2" charset="-78"/>
        </a:defRPr>
      </a:lvl2pPr>
      <a:lvl3pPr algn="ctr" rtl="1" eaLnBrk="0" fontAlgn="base" hangingPunct="0">
        <a:spcBef>
          <a:spcPct val="0"/>
        </a:spcBef>
        <a:spcAft>
          <a:spcPct val="0"/>
        </a:spcAft>
        <a:defRPr sz="4100" b="1">
          <a:solidFill>
            <a:schemeClr val="tx2"/>
          </a:solidFill>
          <a:latin typeface="Lucida Sans Unicode" pitchFamily="34" charset="0"/>
          <a:cs typeface="B Titr" pitchFamily="2" charset="-78"/>
        </a:defRPr>
      </a:lvl3pPr>
      <a:lvl4pPr algn="ctr" rtl="1" eaLnBrk="0" fontAlgn="base" hangingPunct="0">
        <a:spcBef>
          <a:spcPct val="0"/>
        </a:spcBef>
        <a:spcAft>
          <a:spcPct val="0"/>
        </a:spcAft>
        <a:defRPr sz="4100" b="1">
          <a:solidFill>
            <a:schemeClr val="tx2"/>
          </a:solidFill>
          <a:latin typeface="Lucida Sans Unicode" pitchFamily="34" charset="0"/>
          <a:cs typeface="B Titr" pitchFamily="2" charset="-78"/>
        </a:defRPr>
      </a:lvl4pPr>
      <a:lvl5pPr algn="ctr" rtl="1" eaLnBrk="0" fontAlgn="base" hangingPunct="0">
        <a:spcBef>
          <a:spcPct val="0"/>
        </a:spcBef>
        <a:spcAft>
          <a:spcPct val="0"/>
        </a:spcAft>
        <a:defRPr sz="4100" b="1">
          <a:solidFill>
            <a:schemeClr val="tx2"/>
          </a:solidFill>
          <a:latin typeface="Lucida Sans Unicode" pitchFamily="34" charset="0"/>
          <a:cs typeface="B Titr" pitchFamily="2" charset="-78"/>
        </a:defRPr>
      </a:lvl5pPr>
      <a:lvl6pPr marL="457200" algn="l" rtl="1" fontAlgn="base">
        <a:spcBef>
          <a:spcPct val="0"/>
        </a:spcBef>
        <a:spcAft>
          <a:spcPct val="0"/>
        </a:spcAft>
        <a:defRPr sz="4100" b="1">
          <a:solidFill>
            <a:schemeClr val="tx2"/>
          </a:solidFill>
          <a:latin typeface="Lucida Sans Unicode" pitchFamily="34" charset="0"/>
          <a:cs typeface="Arial" pitchFamily="34" charset="0"/>
        </a:defRPr>
      </a:lvl6pPr>
      <a:lvl7pPr marL="914400" algn="l" rtl="1" fontAlgn="base">
        <a:spcBef>
          <a:spcPct val="0"/>
        </a:spcBef>
        <a:spcAft>
          <a:spcPct val="0"/>
        </a:spcAft>
        <a:defRPr sz="4100" b="1">
          <a:solidFill>
            <a:schemeClr val="tx2"/>
          </a:solidFill>
          <a:latin typeface="Lucida Sans Unicode" pitchFamily="34" charset="0"/>
          <a:cs typeface="Arial" pitchFamily="34" charset="0"/>
        </a:defRPr>
      </a:lvl7pPr>
      <a:lvl8pPr marL="1371600" algn="l" rtl="1" fontAlgn="base">
        <a:spcBef>
          <a:spcPct val="0"/>
        </a:spcBef>
        <a:spcAft>
          <a:spcPct val="0"/>
        </a:spcAft>
        <a:defRPr sz="4100" b="1">
          <a:solidFill>
            <a:schemeClr val="tx2"/>
          </a:solidFill>
          <a:latin typeface="Lucida Sans Unicode" pitchFamily="34" charset="0"/>
          <a:cs typeface="Arial" pitchFamily="34" charset="0"/>
        </a:defRPr>
      </a:lvl8pPr>
      <a:lvl9pPr marL="1828800" algn="l" rtl="1" fontAlgn="base">
        <a:spcBef>
          <a:spcPct val="0"/>
        </a:spcBef>
        <a:spcAft>
          <a:spcPct val="0"/>
        </a:spcAft>
        <a:defRPr sz="4100" b="1">
          <a:solidFill>
            <a:schemeClr val="tx2"/>
          </a:solidFill>
          <a:latin typeface="Lucida Sans Unicode" pitchFamily="34" charset="0"/>
          <a:cs typeface="Arial" pitchFamily="34" charset="0"/>
        </a:defRPr>
      </a:lvl9pPr>
      <a:extLst/>
    </p:titleStyle>
    <p:bodyStyle>
      <a:lvl1pPr marL="365125" indent="-255588" algn="just" rtl="1" eaLnBrk="0" fontAlgn="base" hangingPunct="0">
        <a:spcBef>
          <a:spcPts val="400"/>
        </a:spcBef>
        <a:spcAft>
          <a:spcPct val="0"/>
        </a:spcAft>
        <a:buClr>
          <a:schemeClr val="accent1"/>
        </a:buClr>
        <a:buSzPct val="68000"/>
        <a:buFont typeface="Wingdings" pitchFamily="2" charset="2"/>
        <a:buChar char="ü"/>
        <a:defRPr sz="2700" kern="1200">
          <a:solidFill>
            <a:schemeClr val="tx1"/>
          </a:solidFill>
          <a:latin typeface="+mn-lt"/>
          <a:ea typeface="+mn-ea"/>
          <a:cs typeface="B Nazanin" panose="00000400000000000000" pitchFamily="2" charset="-78"/>
        </a:defRPr>
      </a:lvl1pPr>
      <a:lvl2pPr marL="620713" indent="-228600" algn="just" rtl="1" eaLnBrk="0" fontAlgn="base" hangingPunct="0">
        <a:spcBef>
          <a:spcPts val="325"/>
        </a:spcBef>
        <a:spcAft>
          <a:spcPct val="0"/>
        </a:spcAft>
        <a:buClr>
          <a:schemeClr val="accent1"/>
        </a:buClr>
        <a:buFont typeface="Wingdings" pitchFamily="2" charset="2"/>
        <a:buChar char="ü"/>
        <a:defRPr sz="2300" kern="1200">
          <a:solidFill>
            <a:schemeClr val="tx1"/>
          </a:solidFill>
          <a:latin typeface="+mn-lt"/>
          <a:ea typeface="+mn-ea"/>
          <a:cs typeface="B Nazanin" panose="00000400000000000000" pitchFamily="2" charset="-78"/>
        </a:defRPr>
      </a:lvl2pPr>
      <a:lvl3pPr marL="858838" indent="-228600" algn="just" rtl="1" eaLnBrk="0" fontAlgn="base" hangingPunct="0">
        <a:spcBef>
          <a:spcPts val="350"/>
        </a:spcBef>
        <a:spcAft>
          <a:spcPct val="0"/>
        </a:spcAft>
        <a:buClr>
          <a:schemeClr val="accent2"/>
        </a:buClr>
        <a:buSzPct val="100000"/>
        <a:buFont typeface="Wingdings" pitchFamily="2" charset="2"/>
        <a:buChar char="ü"/>
        <a:defRPr sz="2100" kern="1200">
          <a:solidFill>
            <a:schemeClr val="tx1"/>
          </a:solidFill>
          <a:latin typeface="+mn-lt"/>
          <a:ea typeface="+mn-ea"/>
          <a:cs typeface="B Nazanin" panose="00000400000000000000" pitchFamily="2" charset="-78"/>
        </a:defRPr>
      </a:lvl3pPr>
      <a:lvl4pPr marL="1143000" indent="-228600" algn="just" rtl="1" eaLnBrk="0" fontAlgn="base" hangingPunct="0">
        <a:spcBef>
          <a:spcPts val="350"/>
        </a:spcBef>
        <a:spcAft>
          <a:spcPct val="0"/>
        </a:spcAft>
        <a:buClr>
          <a:schemeClr val="accent2"/>
        </a:buClr>
        <a:buFont typeface="Wingdings" pitchFamily="2" charset="2"/>
        <a:buChar char="ü"/>
        <a:defRPr sz="1900" kern="1200">
          <a:solidFill>
            <a:schemeClr val="tx1"/>
          </a:solidFill>
          <a:latin typeface="+mn-lt"/>
          <a:ea typeface="+mn-ea"/>
          <a:cs typeface="B Nazanin" panose="00000400000000000000" pitchFamily="2" charset="-78"/>
        </a:defRPr>
      </a:lvl4pPr>
      <a:lvl5pPr marL="1371600" indent="-228600" algn="just" rtl="1" eaLnBrk="0" fontAlgn="base" hangingPunct="0">
        <a:spcBef>
          <a:spcPts val="350"/>
        </a:spcBef>
        <a:spcAft>
          <a:spcPct val="0"/>
        </a:spcAft>
        <a:buClr>
          <a:schemeClr val="accent2"/>
        </a:buClr>
        <a:buFont typeface="Wingdings" pitchFamily="2" charset="2"/>
        <a:buChar char="ü"/>
        <a:defRPr kern="1200">
          <a:solidFill>
            <a:schemeClr val="tx1"/>
          </a:solidFill>
          <a:latin typeface="+mn-lt"/>
          <a:ea typeface="+mn-ea"/>
          <a:cs typeface="B Nazanin" panose="00000400000000000000" pitchFamily="2" charset="-78"/>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DELAN\Desktop\besm.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23850" y="1125538"/>
            <a:ext cx="7164388" cy="4727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0754658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p:txBody>
          <a:bodyPr/>
          <a:lstStyle/>
          <a:p>
            <a:endParaRPr lang="id-ID" smtClean="0"/>
          </a:p>
        </p:txBody>
      </p:sp>
      <p:sp>
        <p:nvSpPr>
          <p:cNvPr id="3" name="Title 2"/>
          <p:cNvSpPr>
            <a:spLocks noGrp="1"/>
          </p:cNvSpPr>
          <p:nvPr>
            <p:ph type="title"/>
          </p:nvPr>
        </p:nvSpPr>
        <p:spPr/>
        <p:txBody>
          <a:bodyPr/>
          <a:lstStyle/>
          <a:p>
            <a:pPr>
              <a:defRPr/>
            </a:pPr>
            <a:r>
              <a:rPr lang="fa-IR" sz="4400" dirty="0"/>
              <a:t>روش </a:t>
            </a:r>
            <a:r>
              <a:rPr lang="fa-IR" sz="4400" dirty="0" smtClean="0"/>
              <a:t>پی گیری(بیماریهای </a:t>
            </a:r>
            <a:r>
              <a:rPr lang="fa-IR" sz="4400" dirty="0"/>
              <a:t>ویژه</a:t>
            </a:r>
            <a:r>
              <a:rPr lang="fa-IR" sz="4400" smtClean="0"/>
              <a:t>) :</a:t>
            </a:r>
            <a:endParaRPr lang="id-ID" dirty="0"/>
          </a:p>
        </p:txBody>
      </p:sp>
      <p:pic>
        <p:nvPicPr>
          <p:cNvPr id="1843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609725" y="1412875"/>
            <a:ext cx="5688013" cy="4441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8401427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fa-IR" dirty="0" smtClean="0"/>
              <a:t>روش شناسایی(بیماریهای غیر ویژه نیازمند)</a:t>
            </a:r>
            <a:endParaRPr lang="id-ID" dirty="0"/>
          </a:p>
        </p:txBody>
      </p:sp>
      <p:sp>
        <p:nvSpPr>
          <p:cNvPr id="19459" name="Content Placeholder 1"/>
          <p:cNvSpPr>
            <a:spLocks noGrp="1"/>
          </p:cNvSpPr>
          <p:nvPr>
            <p:ph idx="1"/>
          </p:nvPr>
        </p:nvSpPr>
        <p:spPr/>
        <p:txBody>
          <a:bodyPr/>
          <a:lstStyle/>
          <a:p>
            <a:endParaRPr lang="id-ID" smtClean="0"/>
          </a:p>
        </p:txBody>
      </p:sp>
      <p:pic>
        <p:nvPicPr>
          <p:cNvPr id="19460" name="Picture 5"/>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30425" y="1325563"/>
            <a:ext cx="4918075" cy="5508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8969417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1"/>
          <p:cNvSpPr>
            <a:spLocks noGrp="1"/>
          </p:cNvSpPr>
          <p:nvPr>
            <p:ph idx="1"/>
          </p:nvPr>
        </p:nvSpPr>
        <p:spPr/>
        <p:txBody>
          <a:bodyPr/>
          <a:lstStyle/>
          <a:p>
            <a:r>
              <a:rPr lang="fa-IR" smtClean="0"/>
              <a:t>حمایت این برنامه صرفاً شامل هزینه های بسته خدمات مندرج در ماده 5 در چارچوب راهنماهای بالینی مصوب می باشد. در صورتیکه خدماتی خارج از بسته های مذکور و در خارج از چارچوب راهنماهای بالینی باشد مشمول حمایت این برنامه نخواهد بود .</a:t>
            </a:r>
            <a:endParaRPr lang="id-ID" smtClean="0"/>
          </a:p>
        </p:txBody>
      </p:sp>
      <p:sp>
        <p:nvSpPr>
          <p:cNvPr id="3" name="Title 2"/>
          <p:cNvSpPr>
            <a:spLocks noGrp="1"/>
          </p:cNvSpPr>
          <p:nvPr>
            <p:ph type="title"/>
          </p:nvPr>
        </p:nvSpPr>
        <p:spPr/>
        <p:txBody>
          <a:bodyPr/>
          <a:lstStyle/>
          <a:p>
            <a:pPr>
              <a:defRPr/>
            </a:pPr>
            <a:r>
              <a:rPr lang="fa-IR" dirty="0" smtClean="0"/>
              <a:t>سطح حمایت</a:t>
            </a:r>
            <a:endParaRPr lang="id-ID" dirty="0"/>
          </a:p>
        </p:txBody>
      </p:sp>
    </p:spTree>
    <p:extLst>
      <p:ext uri="{BB962C8B-B14F-4D97-AF65-F5344CB8AC3E}">
        <p14:creationId xmlns:p14="http://schemas.microsoft.com/office/powerpoint/2010/main" xmlns="" val="36166269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p:cNvSpPr>
            <a:spLocks noGrp="1"/>
          </p:cNvSpPr>
          <p:nvPr>
            <p:ph idx="1"/>
          </p:nvPr>
        </p:nvSpPr>
        <p:spPr/>
        <p:txBody>
          <a:bodyPr/>
          <a:lstStyle/>
          <a:p>
            <a:r>
              <a:rPr lang="fa-IR" smtClean="0"/>
              <a:t>بند 1 : توزیع منابع این برنامه بین دانشگاههای علوم پزشکی توسط معاونت درمان و بر اساس دو شاخص زیر صورت خواهد گرفت : </a:t>
            </a:r>
          </a:p>
          <a:p>
            <a:endParaRPr lang="id-ID" smtClean="0"/>
          </a:p>
          <a:p>
            <a:r>
              <a:rPr lang="fa-IR" smtClean="0"/>
              <a:t>ا	لف : تعداد بیماران ویژه ثبت شده در پورتال اختصاصی معاونت 	درمان وزارت به ادرس </a:t>
            </a:r>
            <a:r>
              <a:rPr lang="en-US" smtClean="0"/>
              <a:t>medcare .gov. ir    www. </a:t>
            </a:r>
            <a:endParaRPr lang="fa-IR" smtClean="0"/>
          </a:p>
          <a:p>
            <a:pPr lvl="2"/>
            <a:r>
              <a:rPr lang="fa-IR" smtClean="0"/>
              <a:t>ب: میزان تخفیف داده شده به بیماران غیر ویژه در بیمارستانهای تابعه دانشگاه در سال 92 </a:t>
            </a:r>
          </a:p>
          <a:p>
            <a:r>
              <a:rPr lang="fa-IR" smtClean="0"/>
              <a:t>بند 2 : در پایان هر سه ماه بر اساس گزارشات ارسالی رسیدگی صورت گرفته و با دانشگاه تسویه حساب میشود . </a:t>
            </a:r>
            <a:endParaRPr lang="id-ID" smtClean="0"/>
          </a:p>
          <a:p>
            <a:endParaRPr lang="id-ID" smtClean="0"/>
          </a:p>
        </p:txBody>
      </p:sp>
      <p:sp>
        <p:nvSpPr>
          <p:cNvPr id="3" name="Title 2"/>
          <p:cNvSpPr>
            <a:spLocks noGrp="1"/>
          </p:cNvSpPr>
          <p:nvPr>
            <p:ph type="title"/>
          </p:nvPr>
        </p:nvSpPr>
        <p:spPr/>
        <p:txBody>
          <a:bodyPr/>
          <a:lstStyle/>
          <a:p>
            <a:pPr>
              <a:defRPr/>
            </a:pPr>
            <a:r>
              <a:rPr lang="fa-IR" dirty="0">
                <a:effectLst/>
              </a:rPr>
              <a:t>نظام توزیع و مديريت مالي منابع </a:t>
            </a:r>
            <a:endParaRPr lang="id-ID" dirty="0"/>
          </a:p>
        </p:txBody>
      </p:sp>
    </p:spTree>
    <p:extLst>
      <p:ext uri="{BB962C8B-B14F-4D97-AF65-F5344CB8AC3E}">
        <p14:creationId xmlns:p14="http://schemas.microsoft.com/office/powerpoint/2010/main" xmlns="" val="17477554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p:txBody>
          <a:bodyPr/>
          <a:lstStyle/>
          <a:p>
            <a:pPr>
              <a:lnSpc>
                <a:spcPct val="150000"/>
              </a:lnSpc>
              <a:defRPr/>
            </a:pPr>
            <a:r>
              <a:rPr lang="fa-IR" dirty="0"/>
              <a:t>كليه خدمات ارائه شده به  بيمار در بيمارستان و يا خارج بيمارستان ، مطابق با فرمت زير  در </a:t>
            </a:r>
            <a:r>
              <a:rPr lang="en-US" dirty="0"/>
              <a:t> HIS </a:t>
            </a:r>
            <a:r>
              <a:rPr lang="fa-IR" dirty="0"/>
              <a:t> بيمارستان وارد و به سامانه هاي سپاس و سایت معاونت درمان وزارت متبوع  ارسال گردد. </a:t>
            </a:r>
            <a:endParaRPr lang="id-ID" dirty="0"/>
          </a:p>
          <a:p>
            <a:pPr marL="109537" indent="0">
              <a:buFont typeface="Wingdings" pitchFamily="2" charset="2"/>
              <a:buNone/>
              <a:defRPr/>
            </a:pPr>
            <a:endParaRPr lang="id-ID" dirty="0"/>
          </a:p>
          <a:p>
            <a:pPr>
              <a:defRPr/>
            </a:pPr>
            <a:r>
              <a:rPr lang="fa-IR" dirty="0">
                <a:solidFill>
                  <a:srgbClr val="FF0000"/>
                </a:solidFill>
              </a:rPr>
              <a:t>اعتبارات پرداختي به</a:t>
            </a:r>
            <a:r>
              <a:rPr lang="fa-IR" b="1" dirty="0">
                <a:solidFill>
                  <a:srgbClr val="FF0000"/>
                </a:solidFill>
              </a:rPr>
              <a:t> </a:t>
            </a:r>
            <a:r>
              <a:rPr lang="fa-IR" dirty="0">
                <a:solidFill>
                  <a:srgbClr val="FF0000"/>
                </a:solidFill>
              </a:rPr>
              <a:t>دانشگاه و بيمارستان منوط به تكميل و ارسال اطلاعات مطابق فرمت های اعلامی خواهد بود</a:t>
            </a:r>
            <a:endParaRPr lang="id-ID" dirty="0" smtClean="0">
              <a:solidFill>
                <a:srgbClr val="FF0000"/>
              </a:solidFill>
              <a:cs typeface="B Nazanin" charset="-78"/>
            </a:endParaRPr>
          </a:p>
        </p:txBody>
      </p:sp>
      <p:sp>
        <p:nvSpPr>
          <p:cNvPr id="3" name="Title 2"/>
          <p:cNvSpPr>
            <a:spLocks noGrp="1"/>
          </p:cNvSpPr>
          <p:nvPr>
            <p:ph type="title"/>
          </p:nvPr>
        </p:nvSpPr>
        <p:spPr>
          <a:xfrm>
            <a:off x="683568" y="260648"/>
            <a:ext cx="7410400" cy="1143000"/>
          </a:xfrm>
        </p:spPr>
        <p:txBody>
          <a:bodyPr>
            <a:normAutofit fontScale="90000"/>
          </a:bodyPr>
          <a:lstStyle/>
          <a:p>
            <a:pPr>
              <a:defRPr/>
            </a:pPr>
            <a:r>
              <a:rPr lang="fa-IR" dirty="0">
                <a:effectLst/>
              </a:rPr>
              <a:t>نحوه تنظيم - ارسال – رسيدگي  صورتحسابها </a:t>
            </a:r>
            <a:endParaRPr lang="id-ID" dirty="0"/>
          </a:p>
        </p:txBody>
      </p:sp>
    </p:spTree>
    <p:extLst>
      <p:ext uri="{BB962C8B-B14F-4D97-AF65-F5344CB8AC3E}">
        <p14:creationId xmlns:p14="http://schemas.microsoft.com/office/powerpoint/2010/main" xmlns="" val="39152266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defRPr/>
            </a:pPr>
            <a:r>
              <a:rPr lang="en-US" altLang="en-US" sz="3200" dirty="0">
                <a:solidFill>
                  <a:schemeClr val="tx1"/>
                </a:solidFill>
                <a:latin typeface="IranNastaliq" pitchFamily="18" charset="0"/>
                <a:cs typeface="IranNastaliq" pitchFamily="18" charset="0"/>
              </a:rPr>
              <a:t/>
            </a:r>
            <a:br>
              <a:rPr lang="en-US" altLang="en-US" sz="3200" dirty="0">
                <a:solidFill>
                  <a:schemeClr val="tx1"/>
                </a:solidFill>
                <a:latin typeface="IranNastaliq" pitchFamily="18" charset="0"/>
                <a:cs typeface="IranNastaliq" pitchFamily="18" charset="0"/>
              </a:rPr>
            </a:br>
            <a:r>
              <a:rPr lang="fa-IR" sz="3200" i="1" dirty="0" smtClean="0">
                <a:solidFill>
                  <a:schemeClr val="accent2">
                    <a:lumMod val="60000"/>
                    <a:lumOff val="40000"/>
                  </a:schemeClr>
                </a:solidFill>
                <a:cs typeface="B Mitra" pitchFamily="2" charset="-78"/>
              </a:rPr>
              <a:t/>
            </a:r>
            <a:br>
              <a:rPr lang="fa-IR" sz="3200" i="1" dirty="0" smtClean="0">
                <a:solidFill>
                  <a:schemeClr val="accent2">
                    <a:lumMod val="60000"/>
                    <a:lumOff val="40000"/>
                  </a:schemeClr>
                </a:solidFill>
                <a:cs typeface="B Mitra" pitchFamily="2" charset="-78"/>
              </a:rPr>
            </a:br>
            <a:endParaRPr lang="en-US" sz="3200" i="1" dirty="0">
              <a:solidFill>
                <a:schemeClr val="accent2">
                  <a:lumMod val="60000"/>
                  <a:lumOff val="40000"/>
                </a:schemeClr>
              </a:solidFill>
              <a:cs typeface="B Mitra" pitchFamily="2" charset="-78"/>
            </a:endParaRPr>
          </a:p>
        </p:txBody>
      </p:sp>
      <p:sp>
        <p:nvSpPr>
          <p:cNvPr id="10243" name="Subtitle 4"/>
          <p:cNvSpPr>
            <a:spLocks noGrp="1"/>
          </p:cNvSpPr>
          <p:nvPr>
            <p:ph type="subTitle" idx="1"/>
          </p:nvPr>
        </p:nvSpPr>
        <p:spPr>
          <a:xfrm>
            <a:off x="766763" y="2060575"/>
            <a:ext cx="7772400" cy="1560513"/>
          </a:xfrm>
        </p:spPr>
        <p:txBody>
          <a:bodyPr/>
          <a:lstStyle/>
          <a:p>
            <a:pPr marR="0" algn="ctr"/>
            <a:r>
              <a:rPr lang="fa-IR" sz="3200" b="1" smtClean="0"/>
              <a:t>برنامه حفاظت مالی</a:t>
            </a:r>
            <a:r>
              <a:rPr lang="id-ID" sz="3200" smtClean="0"/>
              <a:t/>
            </a:r>
            <a:br>
              <a:rPr lang="id-ID" sz="3200" smtClean="0"/>
            </a:br>
            <a:r>
              <a:rPr lang="fa-IR" sz="3200" b="1" smtClean="0"/>
              <a:t>از بیماران صعب العلاج، خاص و نیازمند</a:t>
            </a:r>
            <a:endParaRPr lang="en-GB" altLang="en-US" sz="3200" smtClean="0"/>
          </a:p>
        </p:txBody>
      </p:sp>
      <p:sp>
        <p:nvSpPr>
          <p:cNvPr id="10244" name="TextBox 2"/>
          <p:cNvSpPr txBox="1">
            <a:spLocks noChangeArrowheads="1"/>
          </p:cNvSpPr>
          <p:nvPr/>
        </p:nvSpPr>
        <p:spPr bwMode="auto">
          <a:xfrm>
            <a:off x="4159250" y="1292225"/>
            <a:ext cx="989013"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algn="r" rtl="1" eaLnBrk="1" fontAlgn="base" hangingPunct="1">
              <a:spcBef>
                <a:spcPct val="0"/>
              </a:spcBef>
              <a:spcAft>
                <a:spcPct val="0"/>
              </a:spcAft>
            </a:pPr>
            <a:r>
              <a:rPr lang="fa-IR">
                <a:solidFill>
                  <a:prstClr val="black"/>
                </a:solidFill>
              </a:rPr>
              <a:t>بسمه تعالی</a:t>
            </a:r>
            <a:endParaRPr lang="id-ID">
              <a:solidFill>
                <a:prstClr val="black"/>
              </a:solidFill>
            </a:endParaRPr>
          </a:p>
        </p:txBody>
      </p:sp>
    </p:spTree>
    <p:extLst>
      <p:ext uri="{BB962C8B-B14F-4D97-AF65-F5344CB8AC3E}">
        <p14:creationId xmlns:p14="http://schemas.microsoft.com/office/powerpoint/2010/main" xmlns="" val="3069105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3"/>
          <p:cNvSpPr>
            <a:spLocks noGrp="1"/>
          </p:cNvSpPr>
          <p:nvPr>
            <p:ph idx="1"/>
          </p:nvPr>
        </p:nvSpPr>
        <p:spPr/>
        <p:txBody>
          <a:bodyPr/>
          <a:lstStyle/>
          <a:p>
            <a:pPr marL="0" indent="0" algn="r">
              <a:buFont typeface="Wingdings" pitchFamily="2" charset="2"/>
              <a:buNone/>
              <a:defRPr/>
            </a:pPr>
            <a:r>
              <a:rPr lang="fa-IR" dirty="0"/>
              <a:t>1. حفاظت مالی بیماران مبتلا به </a:t>
            </a:r>
            <a:r>
              <a:rPr lang="fa-IR" b="1" dirty="0"/>
              <a:t>بیماریهای ویژه </a:t>
            </a:r>
            <a:r>
              <a:rPr lang="fa-IR" dirty="0"/>
              <a:t>در برابر هزینه های کمرشکن سلامت.</a:t>
            </a:r>
          </a:p>
          <a:p>
            <a:pPr marL="0" indent="0" algn="r">
              <a:buFont typeface="Wingdings" pitchFamily="2" charset="2"/>
              <a:buNone/>
              <a:defRPr/>
            </a:pPr>
            <a:endParaRPr lang="fa-IR" dirty="0"/>
          </a:p>
          <a:p>
            <a:pPr marL="0" indent="0" algn="r">
              <a:buFont typeface="Wingdings" pitchFamily="2" charset="2"/>
              <a:buNone/>
              <a:defRPr/>
            </a:pPr>
            <a:r>
              <a:rPr lang="fa-IR" dirty="0"/>
              <a:t>2. حفاظت مالی بیماران مبتلا به </a:t>
            </a:r>
            <a:r>
              <a:rPr lang="fa-IR" b="1" dirty="0"/>
              <a:t>بیماریهای غیر ویژه</a:t>
            </a:r>
            <a:r>
              <a:rPr lang="fa-IR" dirty="0"/>
              <a:t> در برابر هزینه های سلامت خارج از توان پرداخت آنها.</a:t>
            </a:r>
          </a:p>
          <a:p>
            <a:pPr marL="0" indent="0" algn="r">
              <a:buFont typeface="Wingdings" pitchFamily="2" charset="2"/>
              <a:buNone/>
              <a:defRPr/>
            </a:pPr>
            <a:endParaRPr lang="id-ID" dirty="0"/>
          </a:p>
          <a:p>
            <a:pPr algn="r">
              <a:defRPr/>
            </a:pPr>
            <a:endParaRPr lang="id-ID" dirty="0"/>
          </a:p>
          <a:p>
            <a:pPr algn="r">
              <a:defRPr/>
            </a:pPr>
            <a:endParaRPr lang="id-ID" dirty="0"/>
          </a:p>
          <a:p>
            <a:pPr>
              <a:defRPr/>
            </a:pPr>
            <a:endParaRPr lang="en-GB" altLang="en-US" dirty="0" smtClean="0">
              <a:cs typeface="Arial" charset="0"/>
            </a:endParaRPr>
          </a:p>
        </p:txBody>
      </p:sp>
      <p:sp>
        <p:nvSpPr>
          <p:cNvPr id="3" name="Title 2"/>
          <p:cNvSpPr>
            <a:spLocks noGrp="1"/>
          </p:cNvSpPr>
          <p:nvPr>
            <p:ph type="title"/>
          </p:nvPr>
        </p:nvSpPr>
        <p:spPr>
          <a:xfrm>
            <a:off x="446088" y="274638"/>
            <a:ext cx="8229600" cy="1143000"/>
          </a:xfrm>
        </p:spPr>
        <p:txBody>
          <a:bodyPr>
            <a:normAutofit fontScale="90000"/>
          </a:bodyPr>
          <a:lstStyle/>
          <a:p>
            <a:pPr>
              <a:defRPr/>
            </a:pPr>
            <a:r>
              <a:rPr lang="fa-IR" dirty="0" smtClean="0"/>
              <a:t>اهداف :</a:t>
            </a:r>
            <a:r>
              <a:rPr lang="id-ID" dirty="0"/>
              <a:t/>
            </a:r>
            <a:br>
              <a:rPr lang="id-ID" dirty="0"/>
            </a:br>
            <a:endParaRPr lang="en-GB" dirty="0"/>
          </a:p>
        </p:txBody>
      </p:sp>
    </p:spTree>
    <p:extLst>
      <p:ext uri="{BB962C8B-B14F-4D97-AF65-F5344CB8AC3E}">
        <p14:creationId xmlns:p14="http://schemas.microsoft.com/office/powerpoint/2010/main" xmlns="" val="37997351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idx="1"/>
          </p:nvPr>
        </p:nvSpPr>
        <p:spPr/>
        <p:txBody>
          <a:bodyPr/>
          <a:lstStyle/>
          <a:p>
            <a:pPr>
              <a:lnSpc>
                <a:spcPct val="200000"/>
              </a:lnSpc>
            </a:pPr>
            <a:r>
              <a:rPr lang="fa-IR" smtClean="0"/>
              <a:t>بیماریی است که مجموع متوسط تمام هزینه های ضروری برای مراقبت از بیمار مبتلا به آن در طول یک سال (سرانه بار هزینه ای بیماری) از یک پنجم درآمد سالانه آن خانوار ایرانی بیشتر باشد. </a:t>
            </a:r>
            <a:endParaRPr lang="id-ID" smtClean="0"/>
          </a:p>
        </p:txBody>
      </p:sp>
      <p:sp>
        <p:nvSpPr>
          <p:cNvPr id="3" name="Title 2"/>
          <p:cNvSpPr>
            <a:spLocks noGrp="1"/>
          </p:cNvSpPr>
          <p:nvPr>
            <p:ph type="title"/>
          </p:nvPr>
        </p:nvSpPr>
        <p:spPr/>
        <p:txBody>
          <a:bodyPr/>
          <a:lstStyle/>
          <a:p>
            <a:pPr>
              <a:defRPr/>
            </a:pPr>
            <a:r>
              <a:rPr lang="fa-IR" dirty="0" smtClean="0"/>
              <a:t> </a:t>
            </a:r>
            <a:r>
              <a:rPr lang="fa-IR" dirty="0"/>
              <a:t>جمعیت </a:t>
            </a:r>
            <a:r>
              <a:rPr lang="fa-IR" dirty="0" smtClean="0"/>
              <a:t>هدف: بیماری ویژه</a:t>
            </a:r>
            <a:endParaRPr lang="id-ID" dirty="0">
              <a:solidFill>
                <a:srgbClr val="FF0000"/>
              </a:solidFill>
            </a:endParaRPr>
          </a:p>
        </p:txBody>
      </p:sp>
    </p:spTree>
    <p:extLst>
      <p:ext uri="{BB962C8B-B14F-4D97-AF65-F5344CB8AC3E}">
        <p14:creationId xmlns:p14="http://schemas.microsoft.com/office/powerpoint/2010/main" xmlns="" val="40439772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331913" y="1341438"/>
          <a:ext cx="6742112" cy="4451604"/>
        </p:xfrm>
        <a:graphic>
          <a:graphicData uri="http://schemas.openxmlformats.org/drawingml/2006/table">
            <a:tbl>
              <a:tblPr firstRow="1" firstCol="1" bandRow="1">
                <a:tableStyleId>{5C22544A-7EE6-4342-B048-85BDC9FD1C3A}</a:tableStyleId>
              </a:tblPr>
              <a:tblGrid>
                <a:gridCol w="2092755"/>
                <a:gridCol w="3854835"/>
                <a:gridCol w="794522"/>
              </a:tblGrid>
              <a:tr h="280400">
                <a:tc>
                  <a:txBody>
                    <a:bodyPr/>
                    <a:lstStyle/>
                    <a:p>
                      <a:pPr algn="r" rtl="1">
                        <a:lnSpc>
                          <a:spcPct val="115000"/>
                        </a:lnSpc>
                        <a:spcAft>
                          <a:spcPts val="0"/>
                        </a:spcAft>
                      </a:pPr>
                      <a:r>
                        <a:rPr lang="ar-SA" sz="1600" dirty="0">
                          <a:effectLst/>
                        </a:rPr>
                        <a:t>جمعیت بهره مند</a:t>
                      </a:r>
                      <a:endParaRPr lang="id-ID" sz="1400" dirty="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600">
                          <a:effectLst/>
                        </a:rPr>
                        <a:t>نوع بیماری</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600">
                          <a:effectLst/>
                        </a:rPr>
                        <a:t>ردیف</a:t>
                      </a:r>
                      <a:endParaRPr lang="id-ID" sz="1400">
                        <a:effectLst/>
                        <a:latin typeface="Calibri"/>
                        <a:ea typeface="Times New Roman"/>
                        <a:cs typeface="Times New Roman"/>
                      </a:endParaRPr>
                    </a:p>
                  </a:txBody>
                  <a:tcPr marL="68582" marR="68582" marT="0" marB="0" anchor="b"/>
                </a:tc>
              </a:tr>
              <a:tr h="245350">
                <a:tc>
                  <a:txBody>
                    <a:bodyPr/>
                    <a:lstStyle/>
                    <a:p>
                      <a:pPr algn="ctr" rtl="0">
                        <a:lnSpc>
                          <a:spcPct val="115000"/>
                        </a:lnSpc>
                        <a:spcAft>
                          <a:spcPts val="0"/>
                        </a:spcAft>
                      </a:pPr>
                      <a:r>
                        <a:rPr lang="id-ID" sz="1400">
                          <a:effectLst/>
                        </a:rPr>
                        <a:t>4.500</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a:effectLst/>
                        </a:rPr>
                        <a:t>هموفیلی</a:t>
                      </a:r>
                      <a:endParaRPr lang="id-ID" sz="1400">
                        <a:effectLst/>
                        <a:latin typeface="Calibri"/>
                        <a:ea typeface="Times New Roman"/>
                        <a:cs typeface="Times New Roman"/>
                      </a:endParaRPr>
                    </a:p>
                  </a:txBody>
                  <a:tcPr marL="68582" marR="68582" marT="0" marB="0" anchor="b"/>
                </a:tc>
                <a:tc>
                  <a:txBody>
                    <a:bodyPr/>
                    <a:lstStyle/>
                    <a:p>
                      <a:pPr algn="ctr" rtl="0">
                        <a:lnSpc>
                          <a:spcPct val="115000"/>
                        </a:lnSpc>
                        <a:spcAft>
                          <a:spcPts val="0"/>
                        </a:spcAft>
                      </a:pPr>
                      <a:r>
                        <a:rPr lang="id-ID" sz="1400">
                          <a:effectLst/>
                        </a:rPr>
                        <a:t>1</a:t>
                      </a:r>
                      <a:endParaRPr lang="id-ID" sz="1400">
                        <a:effectLst/>
                        <a:latin typeface="Calibri"/>
                        <a:ea typeface="Times New Roman"/>
                        <a:cs typeface="Times New Roman"/>
                      </a:endParaRPr>
                    </a:p>
                  </a:txBody>
                  <a:tcPr marL="68582" marR="68582" marT="0" marB="0" anchor="b"/>
                </a:tc>
              </a:tr>
              <a:tr h="245350">
                <a:tc>
                  <a:txBody>
                    <a:bodyPr/>
                    <a:lstStyle/>
                    <a:p>
                      <a:pPr algn="ctr" rtl="0">
                        <a:lnSpc>
                          <a:spcPct val="115000"/>
                        </a:lnSpc>
                        <a:spcAft>
                          <a:spcPts val="0"/>
                        </a:spcAft>
                      </a:pPr>
                      <a:r>
                        <a:rPr lang="id-ID" sz="1400">
                          <a:effectLst/>
                        </a:rPr>
                        <a:t>18.000</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a:effectLst/>
                        </a:rPr>
                        <a:t>تالاسمی</a:t>
                      </a:r>
                      <a:endParaRPr lang="id-ID" sz="1400">
                        <a:effectLst/>
                        <a:latin typeface="Calibri"/>
                        <a:ea typeface="Times New Roman"/>
                        <a:cs typeface="Times New Roman"/>
                      </a:endParaRPr>
                    </a:p>
                  </a:txBody>
                  <a:tcPr marL="68582" marR="68582" marT="0" marB="0" anchor="b"/>
                </a:tc>
                <a:tc>
                  <a:txBody>
                    <a:bodyPr/>
                    <a:lstStyle/>
                    <a:p>
                      <a:pPr algn="ctr" rtl="0">
                        <a:lnSpc>
                          <a:spcPct val="115000"/>
                        </a:lnSpc>
                        <a:spcAft>
                          <a:spcPts val="0"/>
                        </a:spcAft>
                      </a:pPr>
                      <a:r>
                        <a:rPr lang="id-ID" sz="1400">
                          <a:effectLst/>
                        </a:rPr>
                        <a:t>2</a:t>
                      </a:r>
                      <a:endParaRPr lang="id-ID" sz="1400">
                        <a:effectLst/>
                        <a:latin typeface="Calibri"/>
                        <a:ea typeface="Times New Roman"/>
                        <a:cs typeface="Times New Roman"/>
                      </a:endParaRPr>
                    </a:p>
                  </a:txBody>
                  <a:tcPr marL="68582" marR="68582" marT="0" marB="0" anchor="b"/>
                </a:tc>
              </a:tr>
              <a:tr h="245350">
                <a:tc>
                  <a:txBody>
                    <a:bodyPr/>
                    <a:lstStyle/>
                    <a:p>
                      <a:pPr algn="ctr" rtl="0">
                        <a:lnSpc>
                          <a:spcPct val="115000"/>
                        </a:lnSpc>
                        <a:spcAft>
                          <a:spcPts val="0"/>
                        </a:spcAft>
                      </a:pPr>
                      <a:r>
                        <a:rPr lang="id-ID" sz="1400">
                          <a:effectLst/>
                        </a:rPr>
                        <a:t>46.000</a:t>
                      </a:r>
                      <a:endParaRPr lang="id-ID" sz="1400">
                        <a:effectLst/>
                        <a:latin typeface="Calibri"/>
                        <a:ea typeface="Times New Roman"/>
                        <a:cs typeface="Times New Roman"/>
                      </a:endParaRPr>
                    </a:p>
                  </a:txBody>
                  <a:tcPr marL="68582" marR="68582" marT="0" marB="0" anchor="b"/>
                </a:tc>
                <a:tc>
                  <a:txBody>
                    <a:bodyPr/>
                    <a:lstStyle/>
                    <a:p>
                      <a:pPr algn="ctr" rtl="0">
                        <a:lnSpc>
                          <a:spcPct val="115000"/>
                        </a:lnSpc>
                        <a:spcAft>
                          <a:spcPts val="0"/>
                        </a:spcAft>
                      </a:pPr>
                      <a:r>
                        <a:rPr lang="id-ID" sz="1400" dirty="0">
                          <a:effectLst/>
                        </a:rPr>
                        <a:t>MS</a:t>
                      </a:r>
                      <a:endParaRPr lang="id-ID" sz="1400" dirty="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a:effectLst/>
                        </a:rPr>
                        <a:t>3</a:t>
                      </a:r>
                      <a:endParaRPr lang="id-ID" sz="1400">
                        <a:effectLst/>
                        <a:latin typeface="Calibri"/>
                        <a:ea typeface="Times New Roman"/>
                        <a:cs typeface="Times New Roman"/>
                      </a:endParaRPr>
                    </a:p>
                  </a:txBody>
                  <a:tcPr marL="68582" marR="68582" marT="0" marB="0" anchor="b"/>
                </a:tc>
              </a:tr>
              <a:tr h="245350">
                <a:tc>
                  <a:txBody>
                    <a:bodyPr/>
                    <a:lstStyle/>
                    <a:p>
                      <a:pPr algn="ctr" rtl="1">
                        <a:lnSpc>
                          <a:spcPct val="115000"/>
                        </a:lnSpc>
                        <a:spcAft>
                          <a:spcPts val="0"/>
                        </a:spcAft>
                      </a:pPr>
                      <a:r>
                        <a:rPr lang="fa-IR" sz="1400" dirty="0" smtClean="0">
                          <a:effectLst/>
                          <a:latin typeface="+mn-lt"/>
                          <a:ea typeface="+mn-ea"/>
                          <a:cs typeface="+mn-cs"/>
                        </a:rPr>
                        <a:t>24/000</a:t>
                      </a:r>
                      <a:endParaRPr lang="id-ID" sz="1400" dirty="0">
                        <a:effectLst/>
                        <a:latin typeface="Calibri"/>
                        <a:ea typeface="Times New Roman"/>
                        <a:cs typeface="Times New Roman"/>
                      </a:endParaRPr>
                    </a:p>
                  </a:txBody>
                  <a:tcPr marL="68582" marR="68582" marT="0" marB="0" anchor="b"/>
                </a:tc>
                <a:tc>
                  <a:txBody>
                    <a:bodyPr/>
                    <a:lstStyle/>
                    <a:p>
                      <a:pPr algn="ctr" rtl="0">
                        <a:lnSpc>
                          <a:spcPct val="115000"/>
                        </a:lnSpc>
                        <a:spcAft>
                          <a:spcPts val="0"/>
                        </a:spcAft>
                      </a:pPr>
                      <a:r>
                        <a:rPr lang="ar-SA" sz="1400" dirty="0">
                          <a:effectLst/>
                        </a:rPr>
                        <a:t>دیالیز</a:t>
                      </a:r>
                      <a:endParaRPr lang="id-ID" sz="1400" dirty="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a:effectLst/>
                        </a:rPr>
                        <a:t>4</a:t>
                      </a:r>
                      <a:endParaRPr lang="id-ID" sz="1400">
                        <a:effectLst/>
                        <a:latin typeface="Calibri"/>
                        <a:ea typeface="Times New Roman"/>
                        <a:cs typeface="Times New Roman"/>
                      </a:endParaRPr>
                    </a:p>
                  </a:txBody>
                  <a:tcPr marL="68582" marR="68582" marT="0" marB="0" anchor="b"/>
                </a:tc>
              </a:tr>
              <a:tr h="245350">
                <a:tc>
                  <a:txBody>
                    <a:bodyPr/>
                    <a:lstStyle/>
                    <a:p>
                      <a:pPr algn="ctr" rtl="0">
                        <a:lnSpc>
                          <a:spcPct val="115000"/>
                        </a:lnSpc>
                        <a:spcAft>
                          <a:spcPts val="0"/>
                        </a:spcAft>
                      </a:pPr>
                      <a:r>
                        <a:rPr lang="id-ID" sz="1400">
                          <a:effectLst/>
                        </a:rPr>
                        <a:t>5.000</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dirty="0">
                          <a:effectLst/>
                        </a:rPr>
                        <a:t>پیوند کلیه</a:t>
                      </a:r>
                      <a:endParaRPr lang="id-ID" sz="1400" dirty="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a:effectLst/>
                        </a:rPr>
                        <a:t>5</a:t>
                      </a:r>
                      <a:endParaRPr lang="id-ID" sz="1400">
                        <a:effectLst/>
                        <a:latin typeface="Calibri"/>
                        <a:ea typeface="Times New Roman"/>
                        <a:cs typeface="Times New Roman"/>
                      </a:endParaRPr>
                    </a:p>
                  </a:txBody>
                  <a:tcPr marL="68582" marR="68582" marT="0" marB="0" anchor="b"/>
                </a:tc>
              </a:tr>
              <a:tr h="245350">
                <a:tc>
                  <a:txBody>
                    <a:bodyPr/>
                    <a:lstStyle/>
                    <a:p>
                      <a:pPr algn="ctr" rtl="0">
                        <a:lnSpc>
                          <a:spcPct val="115000"/>
                        </a:lnSpc>
                        <a:spcAft>
                          <a:spcPts val="0"/>
                        </a:spcAft>
                      </a:pPr>
                      <a:r>
                        <a:rPr lang="id-ID" sz="1400">
                          <a:effectLst/>
                        </a:rPr>
                        <a:t>1.500</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dirty="0">
                          <a:effectLst/>
                        </a:rPr>
                        <a:t>کاشت حلزون</a:t>
                      </a:r>
                      <a:endParaRPr lang="id-ID" sz="1400" dirty="0">
                        <a:effectLst/>
                        <a:latin typeface="Calibri"/>
                        <a:ea typeface="Times New Roman"/>
                        <a:cs typeface="Times New Roman"/>
                      </a:endParaRPr>
                    </a:p>
                  </a:txBody>
                  <a:tcPr marL="68582" marR="68582" marT="0" marB="0" anchor="ctr"/>
                </a:tc>
                <a:tc>
                  <a:txBody>
                    <a:bodyPr/>
                    <a:lstStyle/>
                    <a:p>
                      <a:pPr algn="ctr" rtl="1">
                        <a:lnSpc>
                          <a:spcPct val="115000"/>
                        </a:lnSpc>
                        <a:spcAft>
                          <a:spcPts val="0"/>
                        </a:spcAft>
                      </a:pPr>
                      <a:r>
                        <a:rPr lang="ar-SA" sz="1400" dirty="0">
                          <a:effectLst/>
                        </a:rPr>
                        <a:t>6</a:t>
                      </a:r>
                      <a:endParaRPr lang="id-ID" sz="1400" dirty="0">
                        <a:effectLst/>
                        <a:latin typeface="Calibri"/>
                        <a:ea typeface="Times New Roman"/>
                        <a:cs typeface="Times New Roman"/>
                      </a:endParaRPr>
                    </a:p>
                  </a:txBody>
                  <a:tcPr marL="68582" marR="68582" marT="0" marB="0" anchor="b"/>
                </a:tc>
              </a:tr>
              <a:tr h="245350">
                <a:tc>
                  <a:txBody>
                    <a:bodyPr/>
                    <a:lstStyle/>
                    <a:p>
                      <a:pPr algn="ctr" rtl="0">
                        <a:lnSpc>
                          <a:spcPct val="115000"/>
                        </a:lnSpc>
                        <a:spcAft>
                          <a:spcPts val="0"/>
                        </a:spcAft>
                      </a:pPr>
                      <a:r>
                        <a:rPr lang="id-ID" sz="1400">
                          <a:effectLst/>
                        </a:rPr>
                        <a:t>80.000</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dirty="0">
                          <a:effectLst/>
                        </a:rPr>
                        <a:t>سرطان</a:t>
                      </a:r>
                      <a:endParaRPr lang="id-ID" sz="1400" dirty="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dirty="0">
                          <a:effectLst/>
                        </a:rPr>
                        <a:t>7</a:t>
                      </a:r>
                      <a:endParaRPr lang="id-ID" sz="1400" dirty="0">
                        <a:effectLst/>
                        <a:latin typeface="Calibri"/>
                        <a:ea typeface="Times New Roman"/>
                        <a:cs typeface="Times New Roman"/>
                      </a:endParaRPr>
                    </a:p>
                  </a:txBody>
                  <a:tcPr marL="68582" marR="68582" marT="0" marB="0" anchor="b"/>
                </a:tc>
              </a:tr>
              <a:tr h="245350">
                <a:tc>
                  <a:txBody>
                    <a:bodyPr/>
                    <a:lstStyle/>
                    <a:p>
                      <a:pPr algn="ctr" rtl="0">
                        <a:lnSpc>
                          <a:spcPct val="115000"/>
                        </a:lnSpc>
                        <a:spcAft>
                          <a:spcPts val="0"/>
                        </a:spcAft>
                      </a:pPr>
                      <a:r>
                        <a:rPr lang="id-ID" sz="1400">
                          <a:effectLst/>
                        </a:rPr>
                        <a:t>20.000</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dirty="0">
                          <a:effectLst/>
                        </a:rPr>
                        <a:t>سوختگی</a:t>
                      </a:r>
                      <a:endParaRPr lang="id-ID" sz="1400" dirty="0">
                        <a:effectLst/>
                        <a:latin typeface="Calibri"/>
                        <a:ea typeface="Times New Roman"/>
                        <a:cs typeface="Times New Roman"/>
                      </a:endParaRPr>
                    </a:p>
                  </a:txBody>
                  <a:tcPr marL="68582" marR="68582" marT="0" marB="0" anchor="ctr"/>
                </a:tc>
                <a:tc>
                  <a:txBody>
                    <a:bodyPr/>
                    <a:lstStyle/>
                    <a:p>
                      <a:pPr algn="ctr" rtl="1">
                        <a:lnSpc>
                          <a:spcPct val="115000"/>
                        </a:lnSpc>
                        <a:spcAft>
                          <a:spcPts val="0"/>
                        </a:spcAft>
                      </a:pPr>
                      <a:r>
                        <a:rPr lang="ar-SA" sz="1400">
                          <a:effectLst/>
                        </a:rPr>
                        <a:t>8</a:t>
                      </a:r>
                      <a:endParaRPr lang="id-ID" sz="1400">
                        <a:effectLst/>
                        <a:latin typeface="Calibri"/>
                        <a:ea typeface="Times New Roman"/>
                        <a:cs typeface="Times New Roman"/>
                      </a:endParaRPr>
                    </a:p>
                  </a:txBody>
                  <a:tcPr marL="68582" marR="68582" marT="0" marB="0" anchor="b"/>
                </a:tc>
              </a:tr>
              <a:tr h="245350">
                <a:tc>
                  <a:txBody>
                    <a:bodyPr/>
                    <a:lstStyle/>
                    <a:p>
                      <a:pPr algn="ctr" rtl="0">
                        <a:lnSpc>
                          <a:spcPct val="115000"/>
                        </a:lnSpc>
                        <a:spcAft>
                          <a:spcPts val="0"/>
                        </a:spcAft>
                      </a:pPr>
                      <a:r>
                        <a:rPr lang="id-ID" sz="1400">
                          <a:effectLst/>
                        </a:rPr>
                        <a:t>30.000</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a:effectLst/>
                        </a:rPr>
                        <a:t>بستری طولانی مدت در بخش های ویژه</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a:effectLst/>
                        </a:rPr>
                        <a:t>9</a:t>
                      </a:r>
                      <a:endParaRPr lang="id-ID" sz="1400">
                        <a:effectLst/>
                        <a:latin typeface="Calibri"/>
                        <a:ea typeface="Times New Roman"/>
                        <a:cs typeface="Times New Roman"/>
                      </a:endParaRPr>
                    </a:p>
                  </a:txBody>
                  <a:tcPr marL="68582" marR="68582" marT="0" marB="0" anchor="b"/>
                </a:tc>
              </a:tr>
              <a:tr h="245350">
                <a:tc>
                  <a:txBody>
                    <a:bodyPr/>
                    <a:lstStyle/>
                    <a:p>
                      <a:pPr algn="ctr" rtl="0">
                        <a:lnSpc>
                          <a:spcPct val="115000"/>
                        </a:lnSpc>
                        <a:spcAft>
                          <a:spcPts val="0"/>
                        </a:spcAft>
                      </a:pPr>
                      <a:r>
                        <a:rPr lang="id-ID" sz="1400">
                          <a:effectLst/>
                        </a:rPr>
                        <a:t>70.000</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a:effectLst/>
                        </a:rPr>
                        <a:t>بیماریهای روانی</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a:effectLst/>
                        </a:rPr>
                        <a:t>10</a:t>
                      </a:r>
                      <a:endParaRPr lang="id-ID" sz="1400">
                        <a:effectLst/>
                        <a:latin typeface="Calibri"/>
                        <a:ea typeface="Times New Roman"/>
                        <a:cs typeface="Times New Roman"/>
                      </a:endParaRPr>
                    </a:p>
                  </a:txBody>
                  <a:tcPr marL="68582" marR="68582" marT="0" marB="0" anchor="b"/>
                </a:tc>
              </a:tr>
              <a:tr h="245350">
                <a:tc>
                  <a:txBody>
                    <a:bodyPr/>
                    <a:lstStyle/>
                    <a:p>
                      <a:pPr algn="ctr" rtl="0">
                        <a:lnSpc>
                          <a:spcPct val="115000"/>
                        </a:lnSpc>
                        <a:spcAft>
                          <a:spcPts val="0"/>
                        </a:spcAft>
                      </a:pPr>
                      <a:r>
                        <a:rPr lang="id-ID" sz="1400">
                          <a:effectLst/>
                        </a:rPr>
                        <a:t>1.200</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a:effectLst/>
                        </a:rPr>
                        <a:t>پیوند اعضا</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a:effectLst/>
                        </a:rPr>
                        <a:t>11</a:t>
                      </a:r>
                      <a:endParaRPr lang="id-ID" sz="1400">
                        <a:effectLst/>
                        <a:latin typeface="Calibri"/>
                        <a:ea typeface="Times New Roman"/>
                        <a:cs typeface="Times New Roman"/>
                      </a:endParaRPr>
                    </a:p>
                  </a:txBody>
                  <a:tcPr marL="68582" marR="68582" marT="0" marB="0" anchor="b"/>
                </a:tc>
              </a:tr>
              <a:tr h="245350">
                <a:tc>
                  <a:txBody>
                    <a:bodyPr/>
                    <a:lstStyle/>
                    <a:p>
                      <a:pPr algn="ctr" rtl="0">
                        <a:lnSpc>
                          <a:spcPct val="115000"/>
                        </a:lnSpc>
                        <a:spcAft>
                          <a:spcPts val="0"/>
                        </a:spcAft>
                      </a:pPr>
                      <a:r>
                        <a:rPr lang="id-ID" sz="1400">
                          <a:effectLst/>
                        </a:rPr>
                        <a:t>1.000</a:t>
                      </a:r>
                      <a:endParaRPr lang="id-ID" sz="1400">
                        <a:effectLst/>
                        <a:latin typeface="Calibri"/>
                        <a:ea typeface="Times New Roman"/>
                        <a:cs typeface="Times New Roman"/>
                      </a:endParaRPr>
                    </a:p>
                  </a:txBody>
                  <a:tcPr marL="68582" marR="68582" marT="0" marB="0" anchor="b"/>
                </a:tc>
                <a:tc>
                  <a:txBody>
                    <a:bodyPr/>
                    <a:lstStyle/>
                    <a:p>
                      <a:pPr algn="ctr" rtl="0">
                        <a:lnSpc>
                          <a:spcPct val="115000"/>
                        </a:lnSpc>
                        <a:spcAft>
                          <a:spcPts val="0"/>
                        </a:spcAft>
                      </a:pPr>
                      <a:r>
                        <a:rPr lang="id-ID" sz="1400">
                          <a:effectLst/>
                        </a:rPr>
                        <a:t>BMT</a:t>
                      </a:r>
                      <a:endParaRPr lang="id-ID" sz="1400">
                        <a:effectLst/>
                        <a:latin typeface="Calibri"/>
                        <a:ea typeface="Times New Roman"/>
                        <a:cs typeface="Times New Roman"/>
                      </a:endParaRPr>
                    </a:p>
                  </a:txBody>
                  <a:tcPr marL="68582" marR="68582" marT="0" marB="0" anchor="b"/>
                </a:tc>
                <a:tc>
                  <a:txBody>
                    <a:bodyPr/>
                    <a:lstStyle/>
                    <a:p>
                      <a:pPr algn="ctr" rtl="0">
                        <a:lnSpc>
                          <a:spcPct val="115000"/>
                        </a:lnSpc>
                        <a:spcAft>
                          <a:spcPts val="0"/>
                        </a:spcAft>
                      </a:pPr>
                      <a:r>
                        <a:rPr lang="id-ID" sz="1400">
                          <a:effectLst/>
                        </a:rPr>
                        <a:t>12</a:t>
                      </a:r>
                      <a:endParaRPr lang="id-ID" sz="1400">
                        <a:effectLst/>
                        <a:latin typeface="Calibri"/>
                        <a:ea typeface="Times New Roman"/>
                        <a:cs typeface="Times New Roman"/>
                      </a:endParaRPr>
                    </a:p>
                  </a:txBody>
                  <a:tcPr marL="68582" marR="68582" marT="0" marB="0" anchor="b"/>
                </a:tc>
              </a:tr>
              <a:tr h="245350">
                <a:tc>
                  <a:txBody>
                    <a:bodyPr/>
                    <a:lstStyle/>
                    <a:p>
                      <a:pPr algn="ctr" rtl="0">
                        <a:lnSpc>
                          <a:spcPct val="115000"/>
                        </a:lnSpc>
                        <a:spcAft>
                          <a:spcPts val="0"/>
                        </a:spcAft>
                      </a:pPr>
                      <a:r>
                        <a:rPr lang="id-ID" sz="1400">
                          <a:effectLst/>
                        </a:rPr>
                        <a:t>15.000</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a:effectLst/>
                        </a:rPr>
                        <a:t>مسمومیتها</a:t>
                      </a:r>
                      <a:endParaRPr lang="id-ID" sz="1400">
                        <a:effectLst/>
                        <a:latin typeface="Calibri"/>
                        <a:ea typeface="Times New Roman"/>
                        <a:cs typeface="Times New Roman"/>
                      </a:endParaRPr>
                    </a:p>
                  </a:txBody>
                  <a:tcPr marL="68582" marR="68582" marT="0" marB="0" anchor="b"/>
                </a:tc>
                <a:tc>
                  <a:txBody>
                    <a:bodyPr/>
                    <a:lstStyle/>
                    <a:p>
                      <a:pPr algn="ctr" rtl="0">
                        <a:lnSpc>
                          <a:spcPct val="115000"/>
                        </a:lnSpc>
                        <a:spcAft>
                          <a:spcPts val="0"/>
                        </a:spcAft>
                      </a:pPr>
                      <a:r>
                        <a:rPr lang="id-ID" sz="1400">
                          <a:effectLst/>
                        </a:rPr>
                        <a:t>1</a:t>
                      </a:r>
                      <a:r>
                        <a:rPr lang="ar-SA" sz="1400">
                          <a:effectLst/>
                        </a:rPr>
                        <a:t>3</a:t>
                      </a:r>
                      <a:endParaRPr lang="id-ID" sz="1400">
                        <a:effectLst/>
                        <a:latin typeface="Calibri"/>
                        <a:ea typeface="Times New Roman"/>
                        <a:cs typeface="Times New Roman"/>
                      </a:endParaRPr>
                    </a:p>
                  </a:txBody>
                  <a:tcPr marL="68582" marR="68582" marT="0" marB="0" anchor="b"/>
                </a:tc>
              </a:tr>
              <a:tr h="245350">
                <a:tc>
                  <a:txBody>
                    <a:bodyPr/>
                    <a:lstStyle/>
                    <a:p>
                      <a:pPr algn="ctr" rtl="0">
                        <a:lnSpc>
                          <a:spcPct val="115000"/>
                        </a:lnSpc>
                        <a:spcAft>
                          <a:spcPts val="0"/>
                        </a:spcAft>
                      </a:pPr>
                      <a:r>
                        <a:rPr lang="id-ID" sz="1400">
                          <a:effectLst/>
                        </a:rPr>
                        <a:t>3.000</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a:effectLst/>
                        </a:rPr>
                        <a:t>اسکولیوز</a:t>
                      </a:r>
                      <a:endParaRPr lang="id-ID" sz="1400">
                        <a:effectLst/>
                        <a:latin typeface="Calibri"/>
                        <a:ea typeface="Times New Roman"/>
                        <a:cs typeface="Times New Roman"/>
                      </a:endParaRPr>
                    </a:p>
                  </a:txBody>
                  <a:tcPr marL="68582" marR="68582" marT="0" marB="0" anchor="b"/>
                </a:tc>
                <a:tc>
                  <a:txBody>
                    <a:bodyPr/>
                    <a:lstStyle/>
                    <a:p>
                      <a:pPr algn="ctr" rtl="0">
                        <a:lnSpc>
                          <a:spcPct val="115000"/>
                        </a:lnSpc>
                        <a:spcAft>
                          <a:spcPts val="0"/>
                        </a:spcAft>
                      </a:pPr>
                      <a:r>
                        <a:rPr lang="id-ID" sz="1400">
                          <a:effectLst/>
                        </a:rPr>
                        <a:t>1</a:t>
                      </a:r>
                      <a:r>
                        <a:rPr lang="ar-SA" sz="1400">
                          <a:effectLst/>
                        </a:rPr>
                        <a:t>4</a:t>
                      </a:r>
                      <a:endParaRPr lang="id-ID" sz="1400">
                        <a:effectLst/>
                        <a:latin typeface="Calibri"/>
                        <a:ea typeface="Times New Roman"/>
                        <a:cs typeface="Times New Roman"/>
                      </a:endParaRPr>
                    </a:p>
                  </a:txBody>
                  <a:tcPr marL="68582" marR="68582" marT="0" marB="0" anchor="ctr"/>
                </a:tc>
              </a:tr>
              <a:tr h="245350">
                <a:tc>
                  <a:txBody>
                    <a:bodyPr/>
                    <a:lstStyle/>
                    <a:p>
                      <a:pPr algn="ctr" rtl="0">
                        <a:lnSpc>
                          <a:spcPct val="115000"/>
                        </a:lnSpc>
                        <a:spcAft>
                          <a:spcPts val="0"/>
                        </a:spcAft>
                      </a:pPr>
                      <a:r>
                        <a:rPr lang="id-ID" sz="1400">
                          <a:effectLst/>
                        </a:rPr>
                        <a:t>400</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a:effectLst/>
                        </a:rPr>
                        <a:t>صرع مقاوم به درمان</a:t>
                      </a:r>
                      <a:endParaRPr lang="id-ID" sz="1400">
                        <a:effectLst/>
                        <a:latin typeface="Calibri"/>
                        <a:ea typeface="Times New Roman"/>
                        <a:cs typeface="Times New Roman"/>
                      </a:endParaRPr>
                    </a:p>
                  </a:txBody>
                  <a:tcPr marL="68582" marR="68582" marT="0" marB="0" anchor="b"/>
                </a:tc>
                <a:tc>
                  <a:txBody>
                    <a:bodyPr/>
                    <a:lstStyle/>
                    <a:p>
                      <a:pPr algn="ctr" rtl="0">
                        <a:lnSpc>
                          <a:spcPct val="115000"/>
                        </a:lnSpc>
                        <a:spcAft>
                          <a:spcPts val="0"/>
                        </a:spcAft>
                      </a:pPr>
                      <a:r>
                        <a:rPr lang="id-ID" sz="1400">
                          <a:effectLst/>
                        </a:rPr>
                        <a:t>1</a:t>
                      </a:r>
                      <a:r>
                        <a:rPr lang="ar-SA" sz="1400">
                          <a:effectLst/>
                        </a:rPr>
                        <a:t>5</a:t>
                      </a:r>
                      <a:endParaRPr lang="id-ID" sz="1400">
                        <a:effectLst/>
                        <a:latin typeface="Calibri"/>
                        <a:ea typeface="Times New Roman"/>
                        <a:cs typeface="Times New Roman"/>
                      </a:endParaRPr>
                    </a:p>
                  </a:txBody>
                  <a:tcPr marL="68582" marR="68582" marT="0" marB="0" anchor="ctr"/>
                </a:tc>
              </a:tr>
              <a:tr h="245350">
                <a:tc>
                  <a:txBody>
                    <a:bodyPr/>
                    <a:lstStyle/>
                    <a:p>
                      <a:pPr algn="ctr" rtl="0">
                        <a:lnSpc>
                          <a:spcPct val="115000"/>
                        </a:lnSpc>
                        <a:spcAft>
                          <a:spcPts val="0"/>
                        </a:spcAft>
                      </a:pPr>
                      <a:r>
                        <a:rPr lang="id-ID" sz="1400">
                          <a:effectLst/>
                        </a:rPr>
                        <a:t>100</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a:effectLst/>
                        </a:rPr>
                        <a:t>هپاتیت مقاوم در تالاسمی و هموفیلی</a:t>
                      </a:r>
                      <a:endParaRPr lang="id-ID" sz="1400">
                        <a:effectLst/>
                        <a:latin typeface="Calibri"/>
                        <a:ea typeface="Times New Roman"/>
                        <a:cs typeface="Times New Roman"/>
                      </a:endParaRPr>
                    </a:p>
                  </a:txBody>
                  <a:tcPr marL="68582" marR="68582" marT="0" marB="0" anchor="b"/>
                </a:tc>
                <a:tc>
                  <a:txBody>
                    <a:bodyPr/>
                    <a:lstStyle/>
                    <a:p>
                      <a:pPr algn="ctr" rtl="1">
                        <a:lnSpc>
                          <a:spcPct val="115000"/>
                        </a:lnSpc>
                        <a:spcAft>
                          <a:spcPts val="0"/>
                        </a:spcAft>
                      </a:pPr>
                      <a:r>
                        <a:rPr lang="ar-SA" sz="1400">
                          <a:effectLst/>
                        </a:rPr>
                        <a:t>16</a:t>
                      </a:r>
                      <a:endParaRPr lang="id-ID" sz="1400">
                        <a:effectLst/>
                        <a:latin typeface="Calibri"/>
                        <a:ea typeface="Times New Roman"/>
                        <a:cs typeface="Times New Roman"/>
                      </a:endParaRPr>
                    </a:p>
                  </a:txBody>
                  <a:tcPr marL="68582" marR="68582" marT="0" marB="0" anchor="ctr"/>
                </a:tc>
              </a:tr>
              <a:tr h="245350">
                <a:tc>
                  <a:txBody>
                    <a:bodyPr/>
                    <a:lstStyle/>
                    <a:p>
                      <a:pPr algn="ctr" rtl="0">
                        <a:lnSpc>
                          <a:spcPct val="115000"/>
                        </a:lnSpc>
                        <a:spcAft>
                          <a:spcPts val="0"/>
                        </a:spcAft>
                      </a:pPr>
                      <a:r>
                        <a:rPr lang="id-ID" sz="1400">
                          <a:effectLst/>
                        </a:rPr>
                        <a:t>295.</a:t>
                      </a:r>
                      <a:r>
                        <a:rPr lang="ar-SA" sz="1400">
                          <a:effectLst/>
                        </a:rPr>
                        <a:t>700</a:t>
                      </a:r>
                      <a:endParaRPr lang="id-ID" sz="1400">
                        <a:effectLst/>
                        <a:latin typeface="Calibri"/>
                        <a:ea typeface="Times New Roman"/>
                        <a:cs typeface="Times New Roman"/>
                      </a:endParaRPr>
                    </a:p>
                  </a:txBody>
                  <a:tcPr marL="68582" marR="68582" marT="0" marB="0" anchor="ctr"/>
                </a:tc>
                <a:tc>
                  <a:txBody>
                    <a:bodyPr/>
                    <a:lstStyle/>
                    <a:p>
                      <a:pPr algn="ctr" rtl="0">
                        <a:lnSpc>
                          <a:spcPct val="115000"/>
                        </a:lnSpc>
                        <a:spcAft>
                          <a:spcPts val="0"/>
                        </a:spcAft>
                      </a:pPr>
                      <a:r>
                        <a:rPr lang="ar-SA" sz="1400" dirty="0">
                          <a:effectLst/>
                        </a:rPr>
                        <a:t>جمع</a:t>
                      </a:r>
                      <a:endParaRPr lang="id-ID" sz="1400" dirty="0">
                        <a:effectLst/>
                        <a:latin typeface="Calibri"/>
                        <a:ea typeface="Times New Roman"/>
                        <a:cs typeface="Times New Roman"/>
                      </a:endParaRPr>
                    </a:p>
                  </a:txBody>
                  <a:tcPr marL="68582" marR="68582" marT="0" marB="0" anchor="b"/>
                </a:tc>
                <a:tc>
                  <a:txBody>
                    <a:bodyPr/>
                    <a:lstStyle/>
                    <a:p>
                      <a:pPr algn="l" rtl="0">
                        <a:lnSpc>
                          <a:spcPct val="115000"/>
                        </a:lnSpc>
                        <a:spcAft>
                          <a:spcPts val="0"/>
                        </a:spcAft>
                      </a:pPr>
                      <a:r>
                        <a:rPr lang="id-ID" sz="1400" dirty="0">
                          <a:effectLst/>
                        </a:rPr>
                        <a:t> </a:t>
                      </a:r>
                      <a:endParaRPr lang="id-ID" sz="1400" dirty="0">
                        <a:effectLst/>
                        <a:latin typeface="Calibri"/>
                        <a:ea typeface="Times New Roman"/>
                        <a:cs typeface="Times New Roman"/>
                      </a:endParaRPr>
                    </a:p>
                  </a:txBody>
                  <a:tcPr marL="68582" marR="68582" marT="0" marB="0" anchor="b"/>
                </a:tc>
              </a:tr>
            </a:tbl>
          </a:graphicData>
        </a:graphic>
      </p:graphicFrame>
      <p:sp>
        <p:nvSpPr>
          <p:cNvPr id="3" name="Title 2"/>
          <p:cNvSpPr>
            <a:spLocks noGrp="1"/>
          </p:cNvSpPr>
          <p:nvPr>
            <p:ph type="title"/>
          </p:nvPr>
        </p:nvSpPr>
        <p:spPr/>
        <p:txBody>
          <a:bodyPr/>
          <a:lstStyle/>
          <a:p>
            <a:pPr>
              <a:defRPr/>
            </a:pPr>
            <a:r>
              <a:rPr lang="fa-IR" dirty="0" smtClean="0"/>
              <a:t>لیست بیماریهای ویژه </a:t>
            </a:r>
            <a:endParaRPr lang="id-ID" dirty="0"/>
          </a:p>
        </p:txBody>
      </p:sp>
    </p:spTree>
    <p:extLst>
      <p:ext uri="{BB962C8B-B14F-4D97-AF65-F5344CB8AC3E}">
        <p14:creationId xmlns:p14="http://schemas.microsoft.com/office/powerpoint/2010/main" xmlns="" val="1744965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p:cNvSpPr>
            <a:spLocks noGrp="1"/>
          </p:cNvSpPr>
          <p:nvPr>
            <p:ph idx="1"/>
          </p:nvPr>
        </p:nvSpPr>
        <p:spPr/>
        <p:txBody>
          <a:bodyPr/>
          <a:lstStyle/>
          <a:p>
            <a:r>
              <a:rPr lang="fa-IR" smtClean="0"/>
              <a:t>بیماریهای دیگری نیز که در تعریف بیماریهای ویژه جای می گیرند می توانند توسط کمیته بیماریهای ویژه بر حسب اولویت بیماری و توان مالی دولت بتدریج مورد حمایت قرار  گیرند. </a:t>
            </a:r>
          </a:p>
          <a:p>
            <a:r>
              <a:rPr lang="fa-IR" smtClean="0"/>
              <a:t>لیست بیماران مورد حمایت هر ساله در سایت رسمی وزارت بهداشت اعلام می گردد. </a:t>
            </a:r>
            <a:endParaRPr lang="id-ID" smtClean="0"/>
          </a:p>
        </p:txBody>
      </p:sp>
      <p:sp>
        <p:nvSpPr>
          <p:cNvPr id="3" name="Title 2"/>
          <p:cNvSpPr>
            <a:spLocks noGrp="1"/>
          </p:cNvSpPr>
          <p:nvPr>
            <p:ph type="title"/>
          </p:nvPr>
        </p:nvSpPr>
        <p:spPr/>
        <p:txBody>
          <a:bodyPr/>
          <a:lstStyle/>
          <a:p>
            <a:pPr>
              <a:defRPr/>
            </a:pPr>
            <a:r>
              <a:rPr lang="fa-IR" dirty="0" smtClean="0"/>
              <a:t>جمعیت هدف: بیماریهای ویژه </a:t>
            </a:r>
            <a:r>
              <a:rPr lang="fa-IR" dirty="0" smtClean="0">
                <a:solidFill>
                  <a:schemeClr val="tx1"/>
                </a:solidFill>
              </a:rPr>
              <a:t>جدید</a:t>
            </a:r>
            <a:endParaRPr lang="id-ID" dirty="0">
              <a:solidFill>
                <a:schemeClr val="tx1"/>
              </a:solidFill>
            </a:endParaRPr>
          </a:p>
        </p:txBody>
      </p:sp>
    </p:spTree>
    <p:extLst>
      <p:ext uri="{BB962C8B-B14F-4D97-AF65-F5344CB8AC3E}">
        <p14:creationId xmlns:p14="http://schemas.microsoft.com/office/powerpoint/2010/main" xmlns="" val="6414552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457200" y="2133600"/>
            <a:ext cx="8229600" cy="3873500"/>
          </a:xfrm>
        </p:spPr>
        <p:txBody>
          <a:bodyPr/>
          <a:lstStyle/>
          <a:p>
            <a:pPr lvl="1"/>
            <a:r>
              <a:rPr lang="fa-IR" sz="2800" smtClean="0"/>
              <a:t>تمام اتباع ايراني که مبتلا به بیماری غیرویژه بوده و بر اساس ارزیابی سسیستم حمایتی مددکاری نیازمند حمایت مالی شناخته شوند نیز جمعیت دوم هدف این برنامه را تشکیل می دهند </a:t>
            </a:r>
            <a:endParaRPr lang="id-ID" sz="2800" smtClean="0"/>
          </a:p>
          <a:p>
            <a:r>
              <a:rPr lang="fa-IR" sz="3200" smtClean="0"/>
              <a:t> </a:t>
            </a:r>
            <a:endParaRPr lang="id-ID" sz="3200" smtClean="0"/>
          </a:p>
          <a:p>
            <a:endParaRPr lang="id-ID" smtClean="0"/>
          </a:p>
        </p:txBody>
      </p:sp>
      <p:sp>
        <p:nvSpPr>
          <p:cNvPr id="3" name="Title 2"/>
          <p:cNvSpPr>
            <a:spLocks noGrp="1"/>
          </p:cNvSpPr>
          <p:nvPr>
            <p:ph type="title"/>
          </p:nvPr>
        </p:nvSpPr>
        <p:spPr/>
        <p:txBody>
          <a:bodyPr/>
          <a:lstStyle/>
          <a:p>
            <a:pPr>
              <a:defRPr/>
            </a:pPr>
            <a:r>
              <a:rPr lang="fa-IR" dirty="0" smtClean="0"/>
              <a:t>جمعیت هدف : بیماریهای غیر ویژه نیازمند</a:t>
            </a:r>
            <a:endParaRPr lang="id-ID" dirty="0"/>
          </a:p>
        </p:txBody>
      </p:sp>
    </p:spTree>
    <p:extLst>
      <p:ext uri="{BB962C8B-B14F-4D97-AF65-F5344CB8AC3E}">
        <p14:creationId xmlns:p14="http://schemas.microsoft.com/office/powerpoint/2010/main" xmlns="" val="35357637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544" y="197768"/>
            <a:ext cx="8229600" cy="1143000"/>
          </a:xfrm>
        </p:spPr>
        <p:txBody>
          <a:bodyPr>
            <a:normAutofit fontScale="90000"/>
          </a:bodyPr>
          <a:lstStyle/>
          <a:p>
            <a:pPr lvl="2">
              <a:defRPr/>
            </a:pPr>
            <a:r>
              <a:rPr lang="fa-IR" sz="5300" dirty="0" smtClean="0"/>
              <a:t>روش شناسایی(بیماریهای ویژه):</a:t>
            </a:r>
            <a:r>
              <a:rPr lang="id-ID" sz="6000" dirty="0" smtClean="0"/>
              <a:t/>
            </a:r>
            <a:br>
              <a:rPr lang="id-ID" sz="6000" dirty="0" smtClean="0"/>
            </a:br>
            <a:endParaRPr lang="id-ID" dirty="0"/>
          </a:p>
        </p:txBody>
      </p:sp>
      <p:sp>
        <p:nvSpPr>
          <p:cNvPr id="16387" name="Content Placeholder 1"/>
          <p:cNvSpPr>
            <a:spLocks noGrp="1"/>
          </p:cNvSpPr>
          <p:nvPr>
            <p:ph idx="1"/>
          </p:nvPr>
        </p:nvSpPr>
        <p:spPr>
          <a:xfrm>
            <a:off x="468313" y="765175"/>
            <a:ext cx="8229600" cy="4525963"/>
          </a:xfrm>
        </p:spPr>
        <p:txBody>
          <a:bodyPr/>
          <a:lstStyle/>
          <a:p>
            <a:endParaRPr lang="id-ID" smtClean="0"/>
          </a:p>
        </p:txBody>
      </p:sp>
      <p:pic>
        <p:nvPicPr>
          <p:cNvPr id="16388" name="Picture 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63713" y="862013"/>
            <a:ext cx="5903912" cy="4906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7713362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p:cNvSpPr>
            <a:spLocks noGrp="1"/>
          </p:cNvSpPr>
          <p:nvPr>
            <p:ph idx="1"/>
          </p:nvPr>
        </p:nvSpPr>
        <p:spPr/>
        <p:txBody>
          <a:bodyPr/>
          <a:lstStyle/>
          <a:p>
            <a:endParaRPr lang="id-ID" smtClean="0"/>
          </a:p>
        </p:txBody>
      </p:sp>
      <p:sp>
        <p:nvSpPr>
          <p:cNvPr id="3" name="Title 2"/>
          <p:cNvSpPr>
            <a:spLocks noGrp="1"/>
          </p:cNvSpPr>
          <p:nvPr>
            <p:ph type="title"/>
          </p:nvPr>
        </p:nvSpPr>
        <p:spPr/>
        <p:txBody>
          <a:bodyPr>
            <a:normAutofit fontScale="90000"/>
          </a:bodyPr>
          <a:lstStyle/>
          <a:p>
            <a:pPr>
              <a:defRPr/>
            </a:pPr>
            <a:r>
              <a:rPr lang="fa-IR" sz="4400" dirty="0"/>
              <a:t>روش شناسایی(بیماریهای ویژه</a:t>
            </a:r>
            <a:r>
              <a:rPr lang="fa-IR" sz="4400" dirty="0" smtClean="0"/>
              <a:t>) 2:</a:t>
            </a:r>
            <a:r>
              <a:rPr lang="id-ID" sz="4800" dirty="0"/>
              <a:t/>
            </a:r>
            <a:br>
              <a:rPr lang="id-ID" sz="4800" dirty="0"/>
            </a:br>
            <a:endParaRPr lang="id-ID" dirty="0"/>
          </a:p>
        </p:txBody>
      </p:sp>
      <p:pic>
        <p:nvPicPr>
          <p:cNvPr id="17412"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619250" y="908050"/>
            <a:ext cx="4897438" cy="49260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867632601"/>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Concours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2.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3.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4.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docProps/app.xml><?xml version="1.0" encoding="utf-8"?>
<Properties xmlns="http://schemas.openxmlformats.org/officeDocument/2006/extended-properties" xmlns:vt="http://schemas.openxmlformats.org/officeDocument/2006/docPropsVTypes">
  <TotalTime>0</TotalTime>
  <Words>426</Words>
  <Application>Microsoft Office PowerPoint</Application>
  <PresentationFormat>On-screen Show (4:3)</PresentationFormat>
  <Paragraphs>90</Paragraphs>
  <Slides>14</Slides>
  <Notes>1</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Office Theme</vt:lpstr>
      <vt:lpstr>3_Concourse</vt:lpstr>
      <vt:lpstr>Slide 1</vt:lpstr>
      <vt:lpstr>  </vt:lpstr>
      <vt:lpstr>اهداف : </vt:lpstr>
      <vt:lpstr> جمعیت هدف: بیماری ویژه</vt:lpstr>
      <vt:lpstr>لیست بیماریهای ویژه </vt:lpstr>
      <vt:lpstr>جمعیت هدف: بیماریهای ویژه جدید</vt:lpstr>
      <vt:lpstr>جمعیت هدف : بیماریهای غیر ویژه نیازمند</vt:lpstr>
      <vt:lpstr>روش شناسایی(بیماریهای ویژه): </vt:lpstr>
      <vt:lpstr>روش شناسایی(بیماریهای ویژه) 2: </vt:lpstr>
      <vt:lpstr>روش پی گیری(بیماریهای ویژه) :</vt:lpstr>
      <vt:lpstr>روش شناسایی(بیماریهای غیر ویژه نیازمند)</vt:lpstr>
      <vt:lpstr>سطح حمایت</vt:lpstr>
      <vt:lpstr>نظام توزیع و مديريت مالي منابع </vt:lpstr>
      <vt:lpstr>نحوه تنظيم - ارسال – رسيدگي  صورتحسابها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dc:creator>
  <cp:lastModifiedBy>Modir</cp:lastModifiedBy>
  <cp:revision>1</cp:revision>
  <dcterms:created xsi:type="dcterms:W3CDTF">2006-08-16T00:00:00Z</dcterms:created>
  <dcterms:modified xsi:type="dcterms:W3CDTF">2014-05-26T14:58:46Z</dcterms:modified>
</cp:coreProperties>
</file>